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2" r:id="rId2"/>
    <p:sldId id="257" r:id="rId3"/>
    <p:sldId id="258" r:id="rId4"/>
    <p:sldId id="259" r:id="rId5"/>
    <p:sldId id="260" r:id="rId6"/>
  </p:sldIdLst>
  <p:sldSz cx="24398288"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09" autoAdjust="0"/>
    <p:restoredTop sz="94660"/>
  </p:normalViewPr>
  <p:slideViewPr>
    <p:cSldViewPr snapToGrid="0">
      <p:cViewPr varScale="1">
        <p:scale>
          <a:sx n="42" d="100"/>
          <a:sy n="42" d="100"/>
        </p:scale>
        <p:origin x="499"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9786" y="2244726"/>
            <a:ext cx="18298716" cy="4775200"/>
          </a:xfrm>
        </p:spPr>
        <p:txBody>
          <a:bodyPr anchor="b"/>
          <a:lstStyle>
            <a:lvl1pPr algn="ctr">
              <a:defRPr sz="12000"/>
            </a:lvl1pPr>
          </a:lstStyle>
          <a:p>
            <a:r>
              <a:rPr lang="en-US"/>
              <a:t>Click to edit Master title style</a:t>
            </a:r>
            <a:endParaRPr lang="en-US" dirty="0"/>
          </a:p>
        </p:txBody>
      </p:sp>
      <p:sp>
        <p:nvSpPr>
          <p:cNvPr id="3" name="Subtitle 2"/>
          <p:cNvSpPr>
            <a:spLocks noGrp="1"/>
          </p:cNvSpPr>
          <p:nvPr>
            <p:ph type="subTitle" idx="1"/>
          </p:nvPr>
        </p:nvSpPr>
        <p:spPr>
          <a:xfrm>
            <a:off x="3049786" y="7204076"/>
            <a:ext cx="18298716" cy="3311524"/>
          </a:xfrm>
        </p:spPr>
        <p:txBody>
          <a:bodyPr/>
          <a:lstStyle>
            <a:lvl1pPr marL="0" indent="0" algn="ctr">
              <a:buNone/>
              <a:defRPr sz="4800"/>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C3E89E6-F363-49EA-B4F8-E8EC955D9DD1}" type="datetimeFigureOut">
              <a:rPr lang="da-DK" smtClean="0"/>
              <a:t>20-12-2018</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CDC65550-93D1-4C7F-AEB0-A8D53DC8B005}" type="slidenum">
              <a:rPr lang="da-DK" smtClean="0"/>
              <a:t>‹#›</a:t>
            </a:fld>
            <a:endParaRPr lang="da-DK"/>
          </a:p>
        </p:txBody>
      </p:sp>
    </p:spTree>
    <p:extLst>
      <p:ext uri="{BB962C8B-B14F-4D97-AF65-F5344CB8AC3E}">
        <p14:creationId xmlns:p14="http://schemas.microsoft.com/office/powerpoint/2010/main" val="1122736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3E89E6-F363-49EA-B4F8-E8EC955D9DD1}" type="datetimeFigureOut">
              <a:rPr lang="da-DK" smtClean="0"/>
              <a:t>20-12-2018</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CDC65550-93D1-4C7F-AEB0-A8D53DC8B005}" type="slidenum">
              <a:rPr lang="da-DK" smtClean="0"/>
              <a:t>‹#›</a:t>
            </a:fld>
            <a:endParaRPr lang="da-DK"/>
          </a:p>
        </p:txBody>
      </p:sp>
    </p:spTree>
    <p:extLst>
      <p:ext uri="{BB962C8B-B14F-4D97-AF65-F5344CB8AC3E}">
        <p14:creationId xmlns:p14="http://schemas.microsoft.com/office/powerpoint/2010/main" val="2255296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460025" y="730250"/>
            <a:ext cx="5260881" cy="1162367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77382" y="730250"/>
            <a:ext cx="15477664" cy="1162367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3E89E6-F363-49EA-B4F8-E8EC955D9DD1}" type="datetimeFigureOut">
              <a:rPr lang="da-DK" smtClean="0"/>
              <a:t>20-12-2018</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CDC65550-93D1-4C7F-AEB0-A8D53DC8B005}" type="slidenum">
              <a:rPr lang="da-DK" smtClean="0"/>
              <a:t>‹#›</a:t>
            </a:fld>
            <a:endParaRPr lang="da-DK"/>
          </a:p>
        </p:txBody>
      </p:sp>
    </p:spTree>
    <p:extLst>
      <p:ext uri="{BB962C8B-B14F-4D97-AF65-F5344CB8AC3E}">
        <p14:creationId xmlns:p14="http://schemas.microsoft.com/office/powerpoint/2010/main" val="750802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3E89E6-F363-49EA-B4F8-E8EC955D9DD1}" type="datetimeFigureOut">
              <a:rPr lang="da-DK" smtClean="0"/>
              <a:t>20-12-2018</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CDC65550-93D1-4C7F-AEB0-A8D53DC8B005}" type="slidenum">
              <a:rPr lang="da-DK" smtClean="0"/>
              <a:t>‹#›</a:t>
            </a:fld>
            <a:endParaRPr lang="da-DK"/>
          </a:p>
        </p:txBody>
      </p:sp>
    </p:spTree>
    <p:extLst>
      <p:ext uri="{BB962C8B-B14F-4D97-AF65-F5344CB8AC3E}">
        <p14:creationId xmlns:p14="http://schemas.microsoft.com/office/powerpoint/2010/main" val="3418201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64675" y="3419477"/>
            <a:ext cx="21043523" cy="5705474"/>
          </a:xfrm>
        </p:spPr>
        <p:txBody>
          <a:bodyPr anchor="b"/>
          <a:lstStyle>
            <a:lvl1pPr>
              <a:defRPr sz="12000"/>
            </a:lvl1pPr>
          </a:lstStyle>
          <a:p>
            <a:r>
              <a:rPr lang="en-US"/>
              <a:t>Click to edit Master title style</a:t>
            </a:r>
            <a:endParaRPr lang="en-US" dirty="0"/>
          </a:p>
        </p:txBody>
      </p:sp>
      <p:sp>
        <p:nvSpPr>
          <p:cNvPr id="3" name="Text Placeholder 2"/>
          <p:cNvSpPr>
            <a:spLocks noGrp="1"/>
          </p:cNvSpPr>
          <p:nvPr>
            <p:ph type="body" idx="1"/>
          </p:nvPr>
        </p:nvSpPr>
        <p:spPr>
          <a:xfrm>
            <a:off x="1664675" y="9178927"/>
            <a:ext cx="21043523" cy="3000374"/>
          </a:xfrm>
        </p:spPr>
        <p:txBody>
          <a:bodyPr/>
          <a:lstStyle>
            <a:lvl1pPr marL="0" indent="0">
              <a:buNone/>
              <a:defRPr sz="4800">
                <a:solidFill>
                  <a:schemeClr val="tx1">
                    <a:tint val="75000"/>
                  </a:schemeClr>
                </a:solidFill>
              </a:defRPr>
            </a:lvl1pPr>
            <a:lvl2pPr marL="914400" indent="0">
              <a:buNone/>
              <a:defRPr sz="4000">
                <a:solidFill>
                  <a:schemeClr val="tx1">
                    <a:tint val="75000"/>
                  </a:schemeClr>
                </a:solidFill>
              </a:defRPr>
            </a:lvl2pPr>
            <a:lvl3pPr marL="1828800" indent="0">
              <a:buNone/>
              <a:defRPr sz="3600">
                <a:solidFill>
                  <a:schemeClr val="tx1">
                    <a:tint val="75000"/>
                  </a:schemeClr>
                </a:solidFill>
              </a:defRPr>
            </a:lvl3pPr>
            <a:lvl4pPr marL="2743200" indent="0">
              <a:buNone/>
              <a:defRPr sz="3200">
                <a:solidFill>
                  <a:schemeClr val="tx1">
                    <a:tint val="75000"/>
                  </a:schemeClr>
                </a:solidFill>
              </a:defRPr>
            </a:lvl4pPr>
            <a:lvl5pPr marL="3657600" indent="0">
              <a:buNone/>
              <a:defRPr sz="3200">
                <a:solidFill>
                  <a:schemeClr val="tx1">
                    <a:tint val="75000"/>
                  </a:schemeClr>
                </a:solidFill>
              </a:defRPr>
            </a:lvl5pPr>
            <a:lvl6pPr marL="4572000" indent="0">
              <a:buNone/>
              <a:defRPr sz="3200">
                <a:solidFill>
                  <a:schemeClr val="tx1">
                    <a:tint val="75000"/>
                  </a:schemeClr>
                </a:solidFill>
              </a:defRPr>
            </a:lvl6pPr>
            <a:lvl7pPr marL="5486400" indent="0">
              <a:buNone/>
              <a:defRPr sz="3200">
                <a:solidFill>
                  <a:schemeClr val="tx1">
                    <a:tint val="75000"/>
                  </a:schemeClr>
                </a:solidFill>
              </a:defRPr>
            </a:lvl7pPr>
            <a:lvl8pPr marL="6400800" indent="0">
              <a:buNone/>
              <a:defRPr sz="3200">
                <a:solidFill>
                  <a:schemeClr val="tx1">
                    <a:tint val="75000"/>
                  </a:schemeClr>
                </a:solidFill>
              </a:defRPr>
            </a:lvl8pPr>
            <a:lvl9pPr marL="7315200" indent="0">
              <a:buNone/>
              <a:defRPr sz="3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C3E89E6-F363-49EA-B4F8-E8EC955D9DD1}" type="datetimeFigureOut">
              <a:rPr lang="da-DK" smtClean="0"/>
              <a:t>20-12-2018</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CDC65550-93D1-4C7F-AEB0-A8D53DC8B005}" type="slidenum">
              <a:rPr lang="da-DK" smtClean="0"/>
              <a:t>‹#›</a:t>
            </a:fld>
            <a:endParaRPr lang="da-DK"/>
          </a:p>
        </p:txBody>
      </p:sp>
    </p:spTree>
    <p:extLst>
      <p:ext uri="{BB962C8B-B14F-4D97-AF65-F5344CB8AC3E}">
        <p14:creationId xmlns:p14="http://schemas.microsoft.com/office/powerpoint/2010/main" val="1811362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677383" y="3651250"/>
            <a:ext cx="10369272" cy="87026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2351634" y="3651250"/>
            <a:ext cx="10369272" cy="87026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3E89E6-F363-49EA-B4F8-E8EC955D9DD1}" type="datetimeFigureOut">
              <a:rPr lang="da-DK" smtClean="0"/>
              <a:t>20-12-2018</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CDC65550-93D1-4C7F-AEB0-A8D53DC8B005}" type="slidenum">
              <a:rPr lang="da-DK" smtClean="0"/>
              <a:t>‹#›</a:t>
            </a:fld>
            <a:endParaRPr lang="da-DK"/>
          </a:p>
        </p:txBody>
      </p:sp>
    </p:spTree>
    <p:extLst>
      <p:ext uri="{BB962C8B-B14F-4D97-AF65-F5344CB8AC3E}">
        <p14:creationId xmlns:p14="http://schemas.microsoft.com/office/powerpoint/2010/main" val="2821676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80560" y="730251"/>
            <a:ext cx="21043523" cy="2651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680561" y="3362326"/>
            <a:ext cx="10321618"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Edit Master text styles</a:t>
            </a:r>
          </a:p>
        </p:txBody>
      </p:sp>
      <p:sp>
        <p:nvSpPr>
          <p:cNvPr id="4" name="Content Placeholder 3"/>
          <p:cNvSpPr>
            <a:spLocks noGrp="1"/>
          </p:cNvSpPr>
          <p:nvPr>
            <p:ph sz="half" idx="2"/>
          </p:nvPr>
        </p:nvSpPr>
        <p:spPr>
          <a:xfrm>
            <a:off x="1680561" y="5010150"/>
            <a:ext cx="10321618" cy="73691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2351633" y="3362326"/>
            <a:ext cx="10372450"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Edit Master text styles</a:t>
            </a:r>
          </a:p>
        </p:txBody>
      </p:sp>
      <p:sp>
        <p:nvSpPr>
          <p:cNvPr id="6" name="Content Placeholder 5"/>
          <p:cNvSpPr>
            <a:spLocks noGrp="1"/>
          </p:cNvSpPr>
          <p:nvPr>
            <p:ph sz="quarter" idx="4"/>
          </p:nvPr>
        </p:nvSpPr>
        <p:spPr>
          <a:xfrm>
            <a:off x="12351633" y="5010150"/>
            <a:ext cx="10372450" cy="73691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3E89E6-F363-49EA-B4F8-E8EC955D9DD1}" type="datetimeFigureOut">
              <a:rPr lang="da-DK" smtClean="0"/>
              <a:t>20-12-2018</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CDC65550-93D1-4C7F-AEB0-A8D53DC8B005}" type="slidenum">
              <a:rPr lang="da-DK" smtClean="0"/>
              <a:t>‹#›</a:t>
            </a:fld>
            <a:endParaRPr lang="da-DK"/>
          </a:p>
        </p:txBody>
      </p:sp>
    </p:spTree>
    <p:extLst>
      <p:ext uri="{BB962C8B-B14F-4D97-AF65-F5344CB8AC3E}">
        <p14:creationId xmlns:p14="http://schemas.microsoft.com/office/powerpoint/2010/main" val="816306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3E89E6-F363-49EA-B4F8-E8EC955D9DD1}" type="datetimeFigureOut">
              <a:rPr lang="da-DK" smtClean="0"/>
              <a:t>20-12-2018</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CDC65550-93D1-4C7F-AEB0-A8D53DC8B005}" type="slidenum">
              <a:rPr lang="da-DK" smtClean="0"/>
              <a:t>‹#›</a:t>
            </a:fld>
            <a:endParaRPr lang="da-DK"/>
          </a:p>
        </p:txBody>
      </p:sp>
    </p:spTree>
    <p:extLst>
      <p:ext uri="{BB962C8B-B14F-4D97-AF65-F5344CB8AC3E}">
        <p14:creationId xmlns:p14="http://schemas.microsoft.com/office/powerpoint/2010/main" val="4138543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3E89E6-F363-49EA-B4F8-E8EC955D9DD1}" type="datetimeFigureOut">
              <a:rPr lang="da-DK" smtClean="0"/>
              <a:t>20-12-2018</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CDC65550-93D1-4C7F-AEB0-A8D53DC8B005}" type="slidenum">
              <a:rPr lang="da-DK" smtClean="0"/>
              <a:t>‹#›</a:t>
            </a:fld>
            <a:endParaRPr lang="da-DK"/>
          </a:p>
        </p:txBody>
      </p:sp>
    </p:spTree>
    <p:extLst>
      <p:ext uri="{BB962C8B-B14F-4D97-AF65-F5344CB8AC3E}">
        <p14:creationId xmlns:p14="http://schemas.microsoft.com/office/powerpoint/2010/main" val="1472534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80561" y="914400"/>
            <a:ext cx="7869082" cy="3200400"/>
          </a:xfrm>
        </p:spPr>
        <p:txBody>
          <a:bodyPr anchor="b"/>
          <a:lstStyle>
            <a:lvl1pPr>
              <a:defRPr sz="6400"/>
            </a:lvl1pPr>
          </a:lstStyle>
          <a:p>
            <a:r>
              <a:rPr lang="en-US"/>
              <a:t>Click to edit Master title style</a:t>
            </a:r>
            <a:endParaRPr lang="en-US" dirty="0"/>
          </a:p>
        </p:txBody>
      </p:sp>
      <p:sp>
        <p:nvSpPr>
          <p:cNvPr id="3" name="Content Placeholder 2"/>
          <p:cNvSpPr>
            <a:spLocks noGrp="1"/>
          </p:cNvSpPr>
          <p:nvPr>
            <p:ph idx="1"/>
          </p:nvPr>
        </p:nvSpPr>
        <p:spPr>
          <a:xfrm>
            <a:off x="10372450" y="1974851"/>
            <a:ext cx="12351633"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680561" y="4114800"/>
            <a:ext cx="7869082"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Edit Master text styles</a:t>
            </a:r>
          </a:p>
        </p:txBody>
      </p:sp>
      <p:sp>
        <p:nvSpPr>
          <p:cNvPr id="5" name="Date Placeholder 4"/>
          <p:cNvSpPr>
            <a:spLocks noGrp="1"/>
          </p:cNvSpPr>
          <p:nvPr>
            <p:ph type="dt" sz="half" idx="10"/>
          </p:nvPr>
        </p:nvSpPr>
        <p:spPr/>
        <p:txBody>
          <a:bodyPr/>
          <a:lstStyle/>
          <a:p>
            <a:fld id="{3C3E89E6-F363-49EA-B4F8-E8EC955D9DD1}" type="datetimeFigureOut">
              <a:rPr lang="da-DK" smtClean="0"/>
              <a:t>20-12-2018</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CDC65550-93D1-4C7F-AEB0-A8D53DC8B005}" type="slidenum">
              <a:rPr lang="da-DK" smtClean="0"/>
              <a:t>‹#›</a:t>
            </a:fld>
            <a:endParaRPr lang="da-DK"/>
          </a:p>
        </p:txBody>
      </p:sp>
    </p:spTree>
    <p:extLst>
      <p:ext uri="{BB962C8B-B14F-4D97-AF65-F5344CB8AC3E}">
        <p14:creationId xmlns:p14="http://schemas.microsoft.com/office/powerpoint/2010/main" val="2485188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80561" y="914400"/>
            <a:ext cx="7869082" cy="3200400"/>
          </a:xfrm>
        </p:spPr>
        <p:txBody>
          <a:bodyPr anchor="b"/>
          <a:lstStyle>
            <a:lvl1pPr>
              <a:defRPr sz="6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372450" y="1974851"/>
            <a:ext cx="12351633" cy="9747250"/>
          </a:xfrm>
        </p:spPr>
        <p:txBody>
          <a:bodyPr anchor="t"/>
          <a:lstStyle>
            <a:lvl1pPr marL="0" indent="0">
              <a:buNone/>
              <a:defRPr sz="6400"/>
            </a:lvl1pPr>
            <a:lvl2pPr marL="914400" indent="0">
              <a:buNone/>
              <a:defRPr sz="5600"/>
            </a:lvl2pPr>
            <a:lvl3pPr marL="1828800" indent="0">
              <a:buNone/>
              <a:defRPr sz="4800"/>
            </a:lvl3pPr>
            <a:lvl4pPr marL="2743200" indent="0">
              <a:buNone/>
              <a:defRPr sz="4000"/>
            </a:lvl4pPr>
            <a:lvl5pPr marL="3657600" indent="0">
              <a:buNone/>
              <a:defRPr sz="4000"/>
            </a:lvl5pPr>
            <a:lvl6pPr marL="4572000" indent="0">
              <a:buNone/>
              <a:defRPr sz="4000"/>
            </a:lvl6pPr>
            <a:lvl7pPr marL="5486400" indent="0">
              <a:buNone/>
              <a:defRPr sz="4000"/>
            </a:lvl7pPr>
            <a:lvl8pPr marL="6400800" indent="0">
              <a:buNone/>
              <a:defRPr sz="4000"/>
            </a:lvl8pPr>
            <a:lvl9pPr marL="7315200" indent="0">
              <a:buNone/>
              <a:defRPr sz="4000"/>
            </a:lvl9pPr>
          </a:lstStyle>
          <a:p>
            <a:r>
              <a:rPr lang="en-US"/>
              <a:t>Click icon to add picture</a:t>
            </a:r>
            <a:endParaRPr lang="en-US" dirty="0"/>
          </a:p>
        </p:txBody>
      </p:sp>
      <p:sp>
        <p:nvSpPr>
          <p:cNvPr id="4" name="Text Placeholder 3"/>
          <p:cNvSpPr>
            <a:spLocks noGrp="1"/>
          </p:cNvSpPr>
          <p:nvPr>
            <p:ph type="body" sz="half" idx="2"/>
          </p:nvPr>
        </p:nvSpPr>
        <p:spPr>
          <a:xfrm>
            <a:off x="1680561" y="4114800"/>
            <a:ext cx="7869082"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Edit Master text styles</a:t>
            </a:r>
          </a:p>
        </p:txBody>
      </p:sp>
      <p:sp>
        <p:nvSpPr>
          <p:cNvPr id="5" name="Date Placeholder 4"/>
          <p:cNvSpPr>
            <a:spLocks noGrp="1"/>
          </p:cNvSpPr>
          <p:nvPr>
            <p:ph type="dt" sz="half" idx="10"/>
          </p:nvPr>
        </p:nvSpPr>
        <p:spPr/>
        <p:txBody>
          <a:bodyPr/>
          <a:lstStyle/>
          <a:p>
            <a:fld id="{3C3E89E6-F363-49EA-B4F8-E8EC955D9DD1}" type="datetimeFigureOut">
              <a:rPr lang="da-DK" smtClean="0"/>
              <a:t>20-12-2018</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CDC65550-93D1-4C7F-AEB0-A8D53DC8B005}" type="slidenum">
              <a:rPr lang="da-DK" smtClean="0"/>
              <a:t>‹#›</a:t>
            </a:fld>
            <a:endParaRPr lang="da-DK"/>
          </a:p>
        </p:txBody>
      </p:sp>
    </p:spTree>
    <p:extLst>
      <p:ext uri="{BB962C8B-B14F-4D97-AF65-F5344CB8AC3E}">
        <p14:creationId xmlns:p14="http://schemas.microsoft.com/office/powerpoint/2010/main" val="3830760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7383" y="730251"/>
            <a:ext cx="21043523" cy="2651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77383" y="3651250"/>
            <a:ext cx="21043523" cy="870267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677382" y="12712701"/>
            <a:ext cx="5489615"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3C3E89E6-F363-49EA-B4F8-E8EC955D9DD1}" type="datetimeFigureOut">
              <a:rPr lang="da-DK" smtClean="0"/>
              <a:t>20-12-2018</a:t>
            </a:fld>
            <a:endParaRPr lang="da-DK"/>
          </a:p>
        </p:txBody>
      </p:sp>
      <p:sp>
        <p:nvSpPr>
          <p:cNvPr id="5" name="Footer Placeholder 4"/>
          <p:cNvSpPr>
            <a:spLocks noGrp="1"/>
          </p:cNvSpPr>
          <p:nvPr>
            <p:ph type="ftr" sz="quarter" idx="3"/>
          </p:nvPr>
        </p:nvSpPr>
        <p:spPr>
          <a:xfrm>
            <a:off x="8081933" y="12712701"/>
            <a:ext cx="8234422"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da-DK"/>
          </a:p>
        </p:txBody>
      </p:sp>
      <p:sp>
        <p:nvSpPr>
          <p:cNvPr id="6" name="Slide Number Placeholder 5"/>
          <p:cNvSpPr>
            <a:spLocks noGrp="1"/>
          </p:cNvSpPr>
          <p:nvPr>
            <p:ph type="sldNum" sz="quarter" idx="4"/>
          </p:nvPr>
        </p:nvSpPr>
        <p:spPr>
          <a:xfrm>
            <a:off x="17231291" y="12712701"/>
            <a:ext cx="5489615"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CDC65550-93D1-4C7F-AEB0-A8D53DC8B005}" type="slidenum">
              <a:rPr lang="da-DK" smtClean="0"/>
              <a:t>‹#›</a:t>
            </a:fld>
            <a:endParaRPr lang="da-DK"/>
          </a:p>
        </p:txBody>
      </p:sp>
    </p:spTree>
    <p:extLst>
      <p:ext uri="{BB962C8B-B14F-4D97-AF65-F5344CB8AC3E}">
        <p14:creationId xmlns:p14="http://schemas.microsoft.com/office/powerpoint/2010/main" val="17067659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gif"/><Relationship Id="rId4" Type="http://schemas.openxmlformats.org/officeDocument/2006/relationships/image" Target="../media/image3.jpg"/><Relationship Id="rId9" Type="http://schemas.openxmlformats.org/officeDocument/2006/relationships/image" Target="../media/image8.jpg"/></Relationships>
</file>

<file path=ppt/slides/_rels/slide3.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g"/><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g"/><Relationship Id="rId4" Type="http://schemas.openxmlformats.org/officeDocument/2006/relationships/image" Target="../media/image4.gif"/></Relationships>
</file>

<file path=ppt/slides/_rels/slide5.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g"/><Relationship Id="rId4"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6FEFF-89F3-4216-9508-30157BB02303}"/>
              </a:ext>
            </a:extLst>
          </p:cNvPr>
          <p:cNvSpPr>
            <a:spLocks noGrp="1"/>
          </p:cNvSpPr>
          <p:nvPr>
            <p:ph type="ctrTitle"/>
          </p:nvPr>
        </p:nvSpPr>
        <p:spPr/>
        <p:txBody>
          <a:bodyPr/>
          <a:lstStyle/>
          <a:p>
            <a:r>
              <a:rPr lang="da-DK" dirty="0"/>
              <a:t>Bilag 12</a:t>
            </a:r>
          </a:p>
        </p:txBody>
      </p:sp>
      <p:sp>
        <p:nvSpPr>
          <p:cNvPr id="3" name="Subtitle 2">
            <a:extLst>
              <a:ext uri="{FF2B5EF4-FFF2-40B4-BE49-F238E27FC236}">
                <a16:creationId xmlns:a16="http://schemas.microsoft.com/office/drawing/2014/main" id="{01E641FF-C7D4-4BC0-888D-71343322EED3}"/>
              </a:ext>
            </a:extLst>
          </p:cNvPr>
          <p:cNvSpPr>
            <a:spLocks noGrp="1"/>
          </p:cNvSpPr>
          <p:nvPr>
            <p:ph type="subTitle" idx="1"/>
          </p:nvPr>
        </p:nvSpPr>
        <p:spPr/>
        <p:txBody>
          <a:bodyPr/>
          <a:lstStyle/>
          <a:p>
            <a:r>
              <a:rPr lang="da-DK" dirty="0"/>
              <a:t>Den gravides ideelle fremtidige digitalt understøttede brugerrejse</a:t>
            </a:r>
          </a:p>
          <a:p>
            <a:r>
              <a:rPr lang="da-DK" sz="1800" dirty="0"/>
              <a:t>Brugerrejsen bygger på de ønsker og behov, der er beskrevet i design-forløbet. Hvorvidt og hvordan de alle skal realiseres, skal afklares i et efterfølgende forløb.</a:t>
            </a:r>
          </a:p>
          <a:p>
            <a:r>
              <a:rPr lang="da-DK" sz="1800" dirty="0"/>
              <a:t>Bilag 13: Appen og </a:t>
            </a:r>
            <a:r>
              <a:rPr lang="da-DK" sz="1800" dirty="0" err="1"/>
              <a:t>mock</a:t>
            </a:r>
            <a:r>
              <a:rPr lang="da-DK" sz="1800" dirty="0"/>
              <a:t>-up illustrerer elementer af brugerrejsen i wireframes.</a:t>
            </a:r>
          </a:p>
          <a:p>
            <a:r>
              <a:rPr lang="da-DK" sz="1800" dirty="0"/>
              <a:t>I rapportens afsnit 3.3.6.1 og 3.3.6.2 findes wireframes, der skitserer noget af funktionaliteten hos de sundhedsfaglige aktører.</a:t>
            </a:r>
          </a:p>
        </p:txBody>
      </p:sp>
      <p:sp>
        <p:nvSpPr>
          <p:cNvPr id="4" name="TextBox 3">
            <a:extLst>
              <a:ext uri="{FF2B5EF4-FFF2-40B4-BE49-F238E27FC236}">
                <a16:creationId xmlns:a16="http://schemas.microsoft.com/office/drawing/2014/main" id="{3665EE95-D1E7-4D49-B2D7-CB3CF4B0EDA5}"/>
              </a:ext>
            </a:extLst>
          </p:cNvPr>
          <p:cNvSpPr txBox="1"/>
          <p:nvPr/>
        </p:nvSpPr>
        <p:spPr>
          <a:xfrm>
            <a:off x="21348502" y="12728448"/>
            <a:ext cx="2023562" cy="369332"/>
          </a:xfrm>
          <a:prstGeom prst="rect">
            <a:avLst/>
          </a:prstGeom>
          <a:noFill/>
        </p:spPr>
        <p:txBody>
          <a:bodyPr wrap="square" rtlCol="0">
            <a:spAutoFit/>
          </a:bodyPr>
          <a:lstStyle/>
          <a:p>
            <a:r>
              <a:rPr lang="da-DK" dirty="0"/>
              <a:t>20.12.2018</a:t>
            </a:r>
          </a:p>
        </p:txBody>
      </p:sp>
    </p:spTree>
    <p:extLst>
      <p:ext uri="{BB962C8B-B14F-4D97-AF65-F5344CB8AC3E}">
        <p14:creationId xmlns:p14="http://schemas.microsoft.com/office/powerpoint/2010/main" val="2816379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2" name="Straight Connector 51">
            <a:extLst>
              <a:ext uri="{FF2B5EF4-FFF2-40B4-BE49-F238E27FC236}">
                <a16:creationId xmlns:a16="http://schemas.microsoft.com/office/drawing/2014/main" id="{C9706716-3F19-4FD1-B0AD-0FFA9285F056}"/>
              </a:ext>
            </a:extLst>
          </p:cNvPr>
          <p:cNvCxnSpPr>
            <a:cxnSpLocks/>
          </p:cNvCxnSpPr>
          <p:nvPr/>
        </p:nvCxnSpPr>
        <p:spPr>
          <a:xfrm>
            <a:off x="5445266" y="1385811"/>
            <a:ext cx="0" cy="1822862"/>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5B1F4842-1825-4775-B6B8-439E59BEE10D}"/>
              </a:ext>
            </a:extLst>
          </p:cNvPr>
          <p:cNvCxnSpPr>
            <a:cxnSpLocks/>
          </p:cNvCxnSpPr>
          <p:nvPr/>
        </p:nvCxnSpPr>
        <p:spPr>
          <a:xfrm>
            <a:off x="1836540" y="1311126"/>
            <a:ext cx="19372544" cy="7755"/>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 name="Shape 556">
            <a:extLst>
              <a:ext uri="{FF2B5EF4-FFF2-40B4-BE49-F238E27FC236}">
                <a16:creationId xmlns:a16="http://schemas.microsoft.com/office/drawing/2014/main" id="{41A7F5E8-6DD0-47EE-8CB1-EE50754FE6B8}"/>
              </a:ext>
            </a:extLst>
          </p:cNvPr>
          <p:cNvSpPr/>
          <p:nvPr/>
        </p:nvSpPr>
        <p:spPr>
          <a:xfrm>
            <a:off x="21713554" y="2678099"/>
            <a:ext cx="2099381" cy="3118796"/>
          </a:xfrm>
          <a:prstGeom prst="rect">
            <a:avLst/>
          </a:prstGeom>
          <a:ln w="12700">
            <a:miter lim="400000"/>
          </a:ln>
          <a:extLst>
            <a:ext uri="{C572A759-6A51-4108-AA02-DFA0A04FC94B}">
              <ma14:wrappingTextBoxFlag xmlns="" xmlns:ma14="http://schemas.microsoft.com/office/mac/drawingml/2011/main" val="1"/>
            </a:ext>
          </a:extLst>
        </p:spPr>
        <p:txBody>
          <a:bodyPr wrap="square" lIns="50797" tIns="50797" rIns="50797" bIns="50797" anchor="t" anchorCtr="0">
            <a:spAutoFit/>
          </a:bodyPr>
          <a:lstStyle>
            <a:lvl1pPr>
              <a:defRPr sz="1100"/>
            </a:lvl1pPr>
          </a:lstStyle>
          <a:p>
            <a:pPr algn="ctr"/>
            <a:r>
              <a:rPr lang="da-DK" sz="1400" dirty="0"/>
              <a:t>Jannie er 33 år, pædagog og bor på Nørrebro med sin kæreste, Kasper.</a:t>
            </a:r>
          </a:p>
          <a:p>
            <a:pPr algn="ctr"/>
            <a:r>
              <a:rPr lang="da-DK" sz="1400" dirty="0"/>
              <a:t>Jannie har to børn fra et tidligere forhold: Karen på 7 og Malte på 3 år. Malte blev født ved et akut kejsersnit på grund af komplikationer.</a:t>
            </a:r>
          </a:p>
          <a:p>
            <a:pPr algn="ctr"/>
            <a:r>
              <a:rPr lang="da-DK" sz="1400" dirty="0"/>
              <a:t>Kasper er 35 år og murer, og har (endnu) ingen børn. Han bliver mere nervøs over graviditeten end Jannie.</a:t>
            </a:r>
          </a:p>
        </p:txBody>
      </p:sp>
      <p:sp>
        <p:nvSpPr>
          <p:cNvPr id="10" name="Shape 556">
            <a:extLst>
              <a:ext uri="{FF2B5EF4-FFF2-40B4-BE49-F238E27FC236}">
                <a16:creationId xmlns:a16="http://schemas.microsoft.com/office/drawing/2014/main" id="{7FAE8F13-9399-47E9-B4AF-D9A0A712DE0A}"/>
              </a:ext>
            </a:extLst>
          </p:cNvPr>
          <p:cNvSpPr/>
          <p:nvPr/>
        </p:nvSpPr>
        <p:spPr>
          <a:xfrm>
            <a:off x="6724963" y="802074"/>
            <a:ext cx="2099381" cy="933583"/>
          </a:xfrm>
          <a:prstGeom prst="rect">
            <a:avLst/>
          </a:prstGeom>
          <a:solidFill>
            <a:schemeClr val="bg1"/>
          </a:solidFill>
          <a:ln w="12700">
            <a:noFill/>
            <a:miter lim="400000"/>
          </a:ln>
          <a:extLst>
            <a:ext uri="{C572A759-6A51-4108-AA02-DFA0A04FC94B}">
              <ma14:wrappingTextBoxFlag xmlns="" xmlns:ma14="http://schemas.microsoft.com/office/mac/drawingml/2011/main" val="1"/>
            </a:ext>
          </a:extLst>
        </p:spPr>
        <p:txBody>
          <a:bodyPr wrap="square" lIns="50797" tIns="50797" rIns="50797" bIns="50797" anchor="t" anchorCtr="0">
            <a:spAutoFit/>
          </a:bodyPr>
          <a:lstStyle>
            <a:lvl1pPr>
              <a:defRPr sz="1100"/>
            </a:lvl1pPr>
          </a:lstStyle>
          <a:p>
            <a:r>
              <a:rPr lang="nb-NO" sz="1350" dirty="0"/>
              <a:t>Jannie</a:t>
            </a:r>
            <a:r>
              <a:rPr lang="da-DK" sz="1350" dirty="0"/>
              <a:t> åbner mailen på sin mobile enhed, klikker på linket og henter appen i app-store.</a:t>
            </a:r>
            <a:endParaRPr lang="da-DK" sz="1350" dirty="0">
              <a:solidFill>
                <a:schemeClr val="tx2">
                  <a:lumMod val="50000"/>
                </a:schemeClr>
              </a:solidFill>
            </a:endParaRPr>
          </a:p>
        </p:txBody>
      </p:sp>
      <p:sp>
        <p:nvSpPr>
          <p:cNvPr id="6" name="Rectangle: Rounded Corners 5">
            <a:extLst>
              <a:ext uri="{FF2B5EF4-FFF2-40B4-BE49-F238E27FC236}">
                <a16:creationId xmlns:a16="http://schemas.microsoft.com/office/drawing/2014/main" id="{E60BCF0D-EB18-4B9D-BBE1-C50BA03F6C52}"/>
              </a:ext>
            </a:extLst>
          </p:cNvPr>
          <p:cNvSpPr/>
          <p:nvPr/>
        </p:nvSpPr>
        <p:spPr>
          <a:xfrm>
            <a:off x="21384491" y="230819"/>
            <a:ext cx="2603851" cy="57376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Shape 556">
            <a:extLst>
              <a:ext uri="{FF2B5EF4-FFF2-40B4-BE49-F238E27FC236}">
                <a16:creationId xmlns:a16="http://schemas.microsoft.com/office/drawing/2014/main" id="{DA3138D2-A154-428A-93BA-02C2EEEB7A63}"/>
              </a:ext>
            </a:extLst>
          </p:cNvPr>
          <p:cNvSpPr/>
          <p:nvPr/>
        </p:nvSpPr>
        <p:spPr>
          <a:xfrm>
            <a:off x="380008" y="536539"/>
            <a:ext cx="2099381" cy="310335"/>
          </a:xfrm>
          <a:prstGeom prst="rect">
            <a:avLst/>
          </a:prstGeom>
          <a:ln w="12700">
            <a:noFill/>
            <a:miter lim="400000"/>
          </a:ln>
          <a:extLst>
            <a:ext uri="{C572A759-6A51-4108-AA02-DFA0A04FC94B}">
              <ma14:wrappingTextBoxFlag xmlns="" xmlns:ma14="http://schemas.microsoft.com/office/mac/drawingml/2011/main" val="1"/>
            </a:ext>
          </a:extLst>
        </p:spPr>
        <p:txBody>
          <a:bodyPr wrap="square" lIns="50797" tIns="50797" rIns="50797" bIns="50797" anchor="t" anchorCtr="0">
            <a:spAutoFit/>
          </a:bodyPr>
          <a:lstStyle>
            <a:lvl1pPr>
              <a:defRPr sz="1100"/>
            </a:lvl1pPr>
          </a:lstStyle>
          <a:p>
            <a:pPr algn="l"/>
            <a:r>
              <a:rPr lang="da-DK" sz="1350" b="1">
                <a:solidFill>
                  <a:schemeClr val="tx2">
                    <a:lumMod val="50000"/>
                  </a:schemeClr>
                </a:solidFill>
              </a:rPr>
              <a:t>Gravide</a:t>
            </a:r>
            <a:endParaRPr lang="da-DK" sz="1350" b="1" dirty="0">
              <a:solidFill>
                <a:schemeClr val="tx2">
                  <a:lumMod val="50000"/>
                </a:schemeClr>
              </a:solidFill>
            </a:endParaRPr>
          </a:p>
        </p:txBody>
      </p:sp>
      <p:sp>
        <p:nvSpPr>
          <p:cNvPr id="11" name="Shape 556">
            <a:extLst>
              <a:ext uri="{FF2B5EF4-FFF2-40B4-BE49-F238E27FC236}">
                <a16:creationId xmlns:a16="http://schemas.microsoft.com/office/drawing/2014/main" id="{AA39C2B3-120D-47DE-9B12-1EA135D70DD9}"/>
              </a:ext>
            </a:extLst>
          </p:cNvPr>
          <p:cNvSpPr/>
          <p:nvPr/>
        </p:nvSpPr>
        <p:spPr>
          <a:xfrm>
            <a:off x="380011" y="2620188"/>
            <a:ext cx="2099381" cy="310335"/>
          </a:xfrm>
          <a:prstGeom prst="rect">
            <a:avLst/>
          </a:prstGeom>
          <a:ln w="12700">
            <a:noFill/>
            <a:miter lim="400000"/>
          </a:ln>
          <a:extLst>
            <a:ext uri="{C572A759-6A51-4108-AA02-DFA0A04FC94B}">
              <ma14:wrappingTextBoxFlag xmlns="" xmlns:ma14="http://schemas.microsoft.com/office/mac/drawingml/2011/main" val="1"/>
            </a:ext>
          </a:extLst>
        </p:spPr>
        <p:txBody>
          <a:bodyPr wrap="square" lIns="50797" tIns="50797" rIns="50797" bIns="50797" anchor="t" anchorCtr="0">
            <a:spAutoFit/>
          </a:bodyPr>
          <a:lstStyle>
            <a:lvl1pPr>
              <a:defRPr sz="1100"/>
            </a:lvl1pPr>
          </a:lstStyle>
          <a:p>
            <a:pPr algn="l"/>
            <a:r>
              <a:rPr lang="da-DK" sz="1350" b="1">
                <a:solidFill>
                  <a:schemeClr val="tx2">
                    <a:lumMod val="50000"/>
                  </a:schemeClr>
                </a:solidFill>
              </a:rPr>
              <a:t>Praktiserende læge</a:t>
            </a:r>
            <a:endParaRPr lang="da-DK" sz="1350" b="1" dirty="0">
              <a:solidFill>
                <a:schemeClr val="tx2">
                  <a:lumMod val="50000"/>
                </a:schemeClr>
              </a:solidFill>
            </a:endParaRPr>
          </a:p>
        </p:txBody>
      </p:sp>
      <p:sp>
        <p:nvSpPr>
          <p:cNvPr id="12" name="Shape 556">
            <a:extLst>
              <a:ext uri="{FF2B5EF4-FFF2-40B4-BE49-F238E27FC236}">
                <a16:creationId xmlns:a16="http://schemas.microsoft.com/office/drawing/2014/main" id="{22EEDAA7-ADC6-4703-B375-C3F50A4AC567}"/>
              </a:ext>
            </a:extLst>
          </p:cNvPr>
          <p:cNvSpPr/>
          <p:nvPr/>
        </p:nvSpPr>
        <p:spPr>
          <a:xfrm>
            <a:off x="380010" y="4373625"/>
            <a:ext cx="2099381" cy="310335"/>
          </a:xfrm>
          <a:prstGeom prst="rect">
            <a:avLst/>
          </a:prstGeom>
          <a:ln w="12700">
            <a:noFill/>
            <a:miter lim="400000"/>
          </a:ln>
          <a:extLst>
            <a:ext uri="{C572A759-6A51-4108-AA02-DFA0A04FC94B}">
              <ma14:wrappingTextBoxFlag xmlns="" xmlns:ma14="http://schemas.microsoft.com/office/mac/drawingml/2011/main" val="1"/>
            </a:ext>
          </a:extLst>
        </p:spPr>
        <p:txBody>
          <a:bodyPr wrap="square" lIns="50797" tIns="50797" rIns="50797" bIns="50797" anchor="t" anchorCtr="0">
            <a:spAutoFit/>
          </a:bodyPr>
          <a:lstStyle>
            <a:lvl1pPr>
              <a:defRPr sz="1100"/>
            </a:lvl1pPr>
          </a:lstStyle>
          <a:p>
            <a:pPr algn="l"/>
            <a:r>
              <a:rPr lang="da-DK" sz="1350" b="1">
                <a:solidFill>
                  <a:schemeClr val="tx2">
                    <a:lumMod val="50000"/>
                  </a:schemeClr>
                </a:solidFill>
              </a:rPr>
              <a:t>Visitation</a:t>
            </a:r>
            <a:endParaRPr lang="da-DK" sz="1350" b="1" dirty="0">
              <a:solidFill>
                <a:schemeClr val="tx2">
                  <a:lumMod val="50000"/>
                </a:schemeClr>
              </a:solidFill>
            </a:endParaRPr>
          </a:p>
        </p:txBody>
      </p:sp>
      <p:sp>
        <p:nvSpPr>
          <p:cNvPr id="13" name="Shape 556">
            <a:extLst>
              <a:ext uri="{FF2B5EF4-FFF2-40B4-BE49-F238E27FC236}">
                <a16:creationId xmlns:a16="http://schemas.microsoft.com/office/drawing/2014/main" id="{9F9EFD2A-2E19-4EDC-A365-BC72A92C5DA0}"/>
              </a:ext>
            </a:extLst>
          </p:cNvPr>
          <p:cNvSpPr/>
          <p:nvPr/>
        </p:nvSpPr>
        <p:spPr>
          <a:xfrm>
            <a:off x="380009" y="6187837"/>
            <a:ext cx="2099381" cy="310335"/>
          </a:xfrm>
          <a:prstGeom prst="rect">
            <a:avLst/>
          </a:prstGeom>
          <a:ln w="12700">
            <a:noFill/>
            <a:miter lim="400000"/>
          </a:ln>
          <a:extLst>
            <a:ext uri="{C572A759-6A51-4108-AA02-DFA0A04FC94B}">
              <ma14:wrappingTextBoxFlag xmlns="" xmlns:ma14="http://schemas.microsoft.com/office/mac/drawingml/2011/main" val="1"/>
            </a:ext>
          </a:extLst>
        </p:spPr>
        <p:txBody>
          <a:bodyPr wrap="square" lIns="50797" tIns="50797" rIns="50797" bIns="50797" anchor="t" anchorCtr="0">
            <a:spAutoFit/>
          </a:bodyPr>
          <a:lstStyle>
            <a:lvl1pPr>
              <a:defRPr sz="1100"/>
            </a:lvl1pPr>
          </a:lstStyle>
          <a:p>
            <a:pPr algn="l"/>
            <a:r>
              <a:rPr lang="da-DK" sz="1350" b="1">
                <a:solidFill>
                  <a:schemeClr val="tx2">
                    <a:lumMod val="50000"/>
                  </a:schemeClr>
                </a:solidFill>
              </a:rPr>
              <a:t>Jordemoder</a:t>
            </a:r>
            <a:endParaRPr lang="da-DK" sz="1350" b="1" dirty="0">
              <a:solidFill>
                <a:schemeClr val="tx2">
                  <a:lumMod val="50000"/>
                </a:schemeClr>
              </a:solidFill>
            </a:endParaRPr>
          </a:p>
        </p:txBody>
      </p:sp>
      <p:sp>
        <p:nvSpPr>
          <p:cNvPr id="14" name="Shape 556">
            <a:extLst>
              <a:ext uri="{FF2B5EF4-FFF2-40B4-BE49-F238E27FC236}">
                <a16:creationId xmlns:a16="http://schemas.microsoft.com/office/drawing/2014/main" id="{8B81140C-1C83-4A43-ACB5-5A7BD0258187}"/>
              </a:ext>
            </a:extLst>
          </p:cNvPr>
          <p:cNvSpPr/>
          <p:nvPr/>
        </p:nvSpPr>
        <p:spPr>
          <a:xfrm>
            <a:off x="380008" y="7987543"/>
            <a:ext cx="2099381" cy="310335"/>
          </a:xfrm>
          <a:prstGeom prst="rect">
            <a:avLst/>
          </a:prstGeom>
          <a:ln w="12700">
            <a:noFill/>
            <a:miter lim="400000"/>
          </a:ln>
          <a:extLst>
            <a:ext uri="{C572A759-6A51-4108-AA02-DFA0A04FC94B}">
              <ma14:wrappingTextBoxFlag xmlns="" xmlns:ma14="http://schemas.microsoft.com/office/mac/drawingml/2011/main" val="1"/>
            </a:ext>
          </a:extLst>
        </p:spPr>
        <p:txBody>
          <a:bodyPr wrap="square" lIns="50797" tIns="50797" rIns="50797" bIns="50797" anchor="t" anchorCtr="0">
            <a:spAutoFit/>
          </a:bodyPr>
          <a:lstStyle>
            <a:lvl1pPr>
              <a:defRPr sz="1100"/>
            </a:lvl1pPr>
          </a:lstStyle>
          <a:p>
            <a:pPr algn="l"/>
            <a:r>
              <a:rPr lang="da-DK" sz="1350" b="1">
                <a:solidFill>
                  <a:schemeClr val="tx2">
                    <a:lumMod val="50000"/>
                  </a:schemeClr>
                </a:solidFill>
              </a:rPr>
              <a:t>Ultralyd</a:t>
            </a:r>
            <a:endParaRPr lang="da-DK" sz="1350" b="1" dirty="0">
              <a:solidFill>
                <a:schemeClr val="tx2">
                  <a:lumMod val="50000"/>
                </a:schemeClr>
              </a:solidFill>
            </a:endParaRPr>
          </a:p>
        </p:txBody>
      </p:sp>
      <p:sp>
        <p:nvSpPr>
          <p:cNvPr id="15" name="Shape 556">
            <a:extLst>
              <a:ext uri="{FF2B5EF4-FFF2-40B4-BE49-F238E27FC236}">
                <a16:creationId xmlns:a16="http://schemas.microsoft.com/office/drawing/2014/main" id="{62C49D03-451A-4A65-B39C-AA024B1DCAE0}"/>
              </a:ext>
            </a:extLst>
          </p:cNvPr>
          <p:cNvSpPr/>
          <p:nvPr/>
        </p:nvSpPr>
        <p:spPr>
          <a:xfrm>
            <a:off x="380008" y="9775142"/>
            <a:ext cx="2099381" cy="310335"/>
          </a:xfrm>
          <a:prstGeom prst="rect">
            <a:avLst/>
          </a:prstGeom>
          <a:ln w="12700">
            <a:noFill/>
            <a:miter lim="400000"/>
          </a:ln>
          <a:extLst>
            <a:ext uri="{C572A759-6A51-4108-AA02-DFA0A04FC94B}">
              <ma14:wrappingTextBoxFlag xmlns="" xmlns:ma14="http://schemas.microsoft.com/office/mac/drawingml/2011/main" val="1"/>
            </a:ext>
          </a:extLst>
        </p:spPr>
        <p:txBody>
          <a:bodyPr wrap="square" lIns="50797" tIns="50797" rIns="50797" bIns="50797" anchor="t" anchorCtr="0">
            <a:spAutoFit/>
          </a:bodyPr>
          <a:lstStyle>
            <a:lvl1pPr>
              <a:defRPr sz="1100"/>
            </a:lvl1pPr>
          </a:lstStyle>
          <a:p>
            <a:pPr algn="l"/>
            <a:r>
              <a:rPr lang="da-DK" sz="1350" b="1">
                <a:solidFill>
                  <a:schemeClr val="tx2">
                    <a:lumMod val="50000"/>
                  </a:schemeClr>
                </a:solidFill>
              </a:rPr>
              <a:t>Kommunal sundhedspeje</a:t>
            </a:r>
            <a:endParaRPr lang="da-DK" sz="1350" b="1" dirty="0">
              <a:solidFill>
                <a:schemeClr val="tx2">
                  <a:lumMod val="50000"/>
                </a:schemeClr>
              </a:solidFill>
            </a:endParaRPr>
          </a:p>
        </p:txBody>
      </p:sp>
      <p:sp>
        <p:nvSpPr>
          <p:cNvPr id="16" name="Shape 556">
            <a:extLst>
              <a:ext uri="{FF2B5EF4-FFF2-40B4-BE49-F238E27FC236}">
                <a16:creationId xmlns:a16="http://schemas.microsoft.com/office/drawing/2014/main" id="{91CF87C4-551A-4233-BEE0-1C3C409928BC}"/>
              </a:ext>
            </a:extLst>
          </p:cNvPr>
          <p:cNvSpPr/>
          <p:nvPr/>
        </p:nvSpPr>
        <p:spPr>
          <a:xfrm>
            <a:off x="384913" y="11522216"/>
            <a:ext cx="2099381" cy="310335"/>
          </a:xfrm>
          <a:prstGeom prst="rect">
            <a:avLst/>
          </a:prstGeom>
          <a:ln w="12700">
            <a:noFill/>
            <a:miter lim="400000"/>
          </a:ln>
          <a:extLst>
            <a:ext uri="{C572A759-6A51-4108-AA02-DFA0A04FC94B}">
              <ma14:wrappingTextBoxFlag xmlns="" xmlns:ma14="http://schemas.microsoft.com/office/mac/drawingml/2011/main" val="1"/>
            </a:ext>
          </a:extLst>
        </p:spPr>
        <p:txBody>
          <a:bodyPr wrap="square" lIns="50797" tIns="50797" rIns="50797" bIns="50797" anchor="t" anchorCtr="0">
            <a:spAutoFit/>
          </a:bodyPr>
          <a:lstStyle>
            <a:lvl1pPr>
              <a:defRPr sz="1100"/>
            </a:lvl1pPr>
          </a:lstStyle>
          <a:p>
            <a:pPr algn="l"/>
            <a:r>
              <a:rPr lang="da-DK" sz="1350" b="1">
                <a:solidFill>
                  <a:schemeClr val="tx2">
                    <a:lumMod val="50000"/>
                  </a:schemeClr>
                </a:solidFill>
              </a:rPr>
              <a:t>Privat scanningsklinik</a:t>
            </a:r>
            <a:endParaRPr lang="da-DK" sz="1350" b="1" dirty="0">
              <a:solidFill>
                <a:schemeClr val="tx2">
                  <a:lumMod val="50000"/>
                </a:schemeClr>
              </a:solidFill>
            </a:endParaRPr>
          </a:p>
        </p:txBody>
      </p:sp>
      <p:cxnSp>
        <p:nvCxnSpPr>
          <p:cNvPr id="19" name="Straight Connector 18">
            <a:extLst>
              <a:ext uri="{FF2B5EF4-FFF2-40B4-BE49-F238E27FC236}">
                <a16:creationId xmlns:a16="http://schemas.microsoft.com/office/drawing/2014/main" id="{ABA7AC47-DC62-438D-B983-4346FA117738}"/>
              </a:ext>
            </a:extLst>
          </p:cNvPr>
          <p:cNvCxnSpPr>
            <a:cxnSpLocks/>
          </p:cNvCxnSpPr>
          <p:nvPr/>
        </p:nvCxnSpPr>
        <p:spPr>
          <a:xfrm>
            <a:off x="380012" y="2497706"/>
            <a:ext cx="206835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4066B0A-704C-43F2-8FFD-21296BCCF818}"/>
              </a:ext>
            </a:extLst>
          </p:cNvPr>
          <p:cNvCxnSpPr>
            <a:cxnSpLocks/>
          </p:cNvCxnSpPr>
          <p:nvPr/>
        </p:nvCxnSpPr>
        <p:spPr>
          <a:xfrm>
            <a:off x="380012" y="4297412"/>
            <a:ext cx="206835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C56A5F3-496E-4E09-8B58-DFB81428F722}"/>
              </a:ext>
            </a:extLst>
          </p:cNvPr>
          <p:cNvCxnSpPr>
            <a:cxnSpLocks/>
          </p:cNvCxnSpPr>
          <p:nvPr/>
        </p:nvCxnSpPr>
        <p:spPr>
          <a:xfrm>
            <a:off x="380012" y="6097118"/>
            <a:ext cx="232189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217A82C-E311-4907-B892-66A654EB2269}"/>
              </a:ext>
            </a:extLst>
          </p:cNvPr>
          <p:cNvCxnSpPr>
            <a:cxnSpLocks/>
          </p:cNvCxnSpPr>
          <p:nvPr/>
        </p:nvCxnSpPr>
        <p:spPr>
          <a:xfrm>
            <a:off x="380012" y="7896824"/>
            <a:ext cx="232189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7B0744E-340B-47E0-BD3F-70124F869C7A}"/>
              </a:ext>
            </a:extLst>
          </p:cNvPr>
          <p:cNvCxnSpPr>
            <a:cxnSpLocks/>
          </p:cNvCxnSpPr>
          <p:nvPr/>
        </p:nvCxnSpPr>
        <p:spPr>
          <a:xfrm>
            <a:off x="380012" y="9696530"/>
            <a:ext cx="232189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1E6F7FC-267B-40A5-9F03-22C9B2088481}"/>
              </a:ext>
            </a:extLst>
          </p:cNvPr>
          <p:cNvCxnSpPr>
            <a:cxnSpLocks/>
          </p:cNvCxnSpPr>
          <p:nvPr/>
        </p:nvCxnSpPr>
        <p:spPr>
          <a:xfrm>
            <a:off x="380012" y="11496234"/>
            <a:ext cx="23218981" cy="0"/>
          </a:xfrm>
          <a:prstGeom prst="line">
            <a:avLst/>
          </a:prstGeom>
        </p:spPr>
        <p:style>
          <a:lnRef idx="1">
            <a:schemeClr val="accent1"/>
          </a:lnRef>
          <a:fillRef idx="0">
            <a:schemeClr val="accent1"/>
          </a:fillRef>
          <a:effectRef idx="0">
            <a:schemeClr val="accent1"/>
          </a:effectRef>
          <a:fontRef idx="minor">
            <a:schemeClr val="tx1"/>
          </a:fontRef>
        </p:style>
      </p:cxnSp>
      <p:sp>
        <p:nvSpPr>
          <p:cNvPr id="31" name="Shape 556">
            <a:extLst>
              <a:ext uri="{FF2B5EF4-FFF2-40B4-BE49-F238E27FC236}">
                <a16:creationId xmlns:a16="http://schemas.microsoft.com/office/drawing/2014/main" id="{CA95FDB9-FFFB-40AB-9878-E6594FFE730C}"/>
              </a:ext>
            </a:extLst>
          </p:cNvPr>
          <p:cNvSpPr/>
          <p:nvPr/>
        </p:nvSpPr>
        <p:spPr>
          <a:xfrm>
            <a:off x="4394520" y="936893"/>
            <a:ext cx="2099381" cy="933583"/>
          </a:xfrm>
          <a:prstGeom prst="rect">
            <a:avLst/>
          </a:prstGeom>
          <a:solidFill>
            <a:schemeClr val="bg1"/>
          </a:solidFill>
          <a:ln w="12700">
            <a:noFill/>
            <a:miter lim="400000"/>
          </a:ln>
          <a:extLst>
            <a:ext uri="{C572A759-6A51-4108-AA02-DFA0A04FC94B}">
              <ma14:wrappingTextBoxFlag xmlns="" xmlns:ma14="http://schemas.microsoft.com/office/mac/drawingml/2011/main" val="1"/>
            </a:ext>
          </a:extLst>
        </p:spPr>
        <p:txBody>
          <a:bodyPr wrap="square" lIns="50797" tIns="50797" rIns="50797" bIns="50797" anchor="t" anchorCtr="0">
            <a:spAutoFit/>
          </a:bodyPr>
          <a:lstStyle>
            <a:lvl1pPr>
              <a:defRPr sz="1100"/>
            </a:lvl1pPr>
          </a:lstStyle>
          <a:p>
            <a:r>
              <a:rPr lang="da-DK" sz="1350" dirty="0"/>
              <a:t>Jannie ringer til sin læge, Anne, for at bestille tid til </a:t>
            </a:r>
            <a:br>
              <a:rPr lang="da-DK" sz="1350" dirty="0"/>
            </a:br>
            <a:r>
              <a:rPr lang="da-DK" sz="1350" dirty="0"/>
              <a:t>en undersøgelse. </a:t>
            </a:r>
          </a:p>
          <a:p>
            <a:endParaRPr lang="da-DK" sz="1350" dirty="0">
              <a:solidFill>
                <a:schemeClr val="tx2">
                  <a:lumMod val="50000"/>
                </a:schemeClr>
              </a:solidFill>
            </a:endParaRPr>
          </a:p>
        </p:txBody>
      </p:sp>
      <p:sp>
        <p:nvSpPr>
          <p:cNvPr id="33" name="Shape 556">
            <a:extLst>
              <a:ext uri="{FF2B5EF4-FFF2-40B4-BE49-F238E27FC236}">
                <a16:creationId xmlns:a16="http://schemas.microsoft.com/office/drawing/2014/main" id="{22218FCB-6485-4D9D-B398-C66078177F57}"/>
              </a:ext>
            </a:extLst>
          </p:cNvPr>
          <p:cNvSpPr/>
          <p:nvPr/>
        </p:nvSpPr>
        <p:spPr>
          <a:xfrm>
            <a:off x="9055406" y="822752"/>
            <a:ext cx="2099381" cy="933583"/>
          </a:xfrm>
          <a:prstGeom prst="rect">
            <a:avLst/>
          </a:prstGeom>
          <a:solidFill>
            <a:schemeClr val="bg1"/>
          </a:solidFill>
          <a:ln w="12700">
            <a:noFill/>
            <a:miter lim="400000"/>
          </a:ln>
          <a:extLst>
            <a:ext uri="{C572A759-6A51-4108-AA02-DFA0A04FC94B}">
              <ma14:wrappingTextBoxFlag xmlns="" xmlns:ma14="http://schemas.microsoft.com/office/mac/drawingml/2011/main" val="1"/>
            </a:ext>
          </a:extLst>
        </p:spPr>
        <p:txBody>
          <a:bodyPr wrap="square" lIns="50797" tIns="50797" rIns="50797" bIns="50797" anchor="t" anchorCtr="0">
            <a:spAutoFit/>
          </a:bodyPr>
          <a:lstStyle>
            <a:lvl1pPr>
              <a:defRPr sz="1100"/>
            </a:lvl1pPr>
          </a:lstStyle>
          <a:p>
            <a:r>
              <a:rPr lang="nb-NO" sz="1350" dirty="0"/>
              <a:t>Jannie logger på første gang med NemID og opretter en kode, hun kan bruge efterfølgende.</a:t>
            </a:r>
            <a:endParaRPr lang="da-DK" sz="1350" dirty="0">
              <a:solidFill>
                <a:schemeClr val="tx2">
                  <a:lumMod val="50000"/>
                </a:schemeClr>
              </a:solidFill>
            </a:endParaRPr>
          </a:p>
        </p:txBody>
      </p:sp>
      <p:sp>
        <p:nvSpPr>
          <p:cNvPr id="34" name="Shape 556">
            <a:extLst>
              <a:ext uri="{FF2B5EF4-FFF2-40B4-BE49-F238E27FC236}">
                <a16:creationId xmlns:a16="http://schemas.microsoft.com/office/drawing/2014/main" id="{21AAC95A-7E66-4957-A058-029774BF017A}"/>
              </a:ext>
            </a:extLst>
          </p:cNvPr>
          <p:cNvSpPr/>
          <p:nvPr/>
        </p:nvSpPr>
        <p:spPr>
          <a:xfrm>
            <a:off x="2041428" y="619199"/>
            <a:ext cx="2099381" cy="1349081"/>
          </a:xfrm>
          <a:prstGeom prst="rect">
            <a:avLst/>
          </a:prstGeom>
          <a:solidFill>
            <a:schemeClr val="bg1"/>
          </a:solidFill>
          <a:ln w="12700">
            <a:noFill/>
            <a:miter lim="400000"/>
          </a:ln>
          <a:extLst>
            <a:ext uri="{C572A759-6A51-4108-AA02-DFA0A04FC94B}">
              <ma14:wrappingTextBoxFlag xmlns="" xmlns:ma14="http://schemas.microsoft.com/office/mac/drawingml/2011/main" val="1"/>
            </a:ext>
          </a:extLst>
        </p:spPr>
        <p:txBody>
          <a:bodyPr wrap="square" lIns="50797" tIns="50797" rIns="50797" bIns="50797" anchor="t" anchorCtr="0">
            <a:spAutoFit/>
          </a:bodyPr>
          <a:lstStyle>
            <a:lvl1pPr>
              <a:defRPr sz="1100"/>
            </a:lvl1pPr>
          </a:lstStyle>
          <a:p>
            <a:r>
              <a:rPr lang="da-DK" sz="1350" dirty="0"/>
              <a:t>Jannie og Kasper har forsøgt at blive gravide længe. Og nu tror Jannie, at der er lykkedes. Hun har taget hjemmetesten tre gange, og de er alle tre positive.</a:t>
            </a:r>
            <a:endParaRPr lang="da-DK" sz="1350" dirty="0">
              <a:solidFill>
                <a:schemeClr val="tx2">
                  <a:lumMod val="50000"/>
                </a:schemeClr>
              </a:solidFill>
            </a:endParaRPr>
          </a:p>
        </p:txBody>
      </p:sp>
      <p:sp>
        <p:nvSpPr>
          <p:cNvPr id="35" name="Shape 556">
            <a:extLst>
              <a:ext uri="{FF2B5EF4-FFF2-40B4-BE49-F238E27FC236}">
                <a16:creationId xmlns:a16="http://schemas.microsoft.com/office/drawing/2014/main" id="{2A88A123-7D76-46BF-89A5-ABA30CE4CD00}"/>
              </a:ext>
            </a:extLst>
          </p:cNvPr>
          <p:cNvSpPr/>
          <p:nvPr/>
        </p:nvSpPr>
        <p:spPr>
          <a:xfrm>
            <a:off x="11447347" y="452949"/>
            <a:ext cx="2099381" cy="1972329"/>
          </a:xfrm>
          <a:prstGeom prst="rect">
            <a:avLst/>
          </a:prstGeom>
          <a:solidFill>
            <a:schemeClr val="bg1"/>
          </a:solidFill>
          <a:ln w="12700">
            <a:noFill/>
            <a:miter lim="400000"/>
          </a:ln>
          <a:extLst>
            <a:ext uri="{C572A759-6A51-4108-AA02-DFA0A04FC94B}">
              <ma14:wrappingTextBoxFlag xmlns="" xmlns:ma14="http://schemas.microsoft.com/office/mac/drawingml/2011/main" val="1"/>
            </a:ext>
          </a:extLst>
        </p:spPr>
        <p:txBody>
          <a:bodyPr wrap="square" lIns="50797" tIns="50797" rIns="50797" bIns="50797" anchor="t" anchorCtr="0">
            <a:spAutoFit/>
          </a:bodyPr>
          <a:lstStyle>
            <a:lvl1pPr>
              <a:defRPr sz="1100"/>
            </a:lvl1pPr>
          </a:lstStyle>
          <a:p>
            <a:r>
              <a:rPr lang="nb-NO" sz="1350" dirty="0"/>
              <a:t>Det første, Jannie ser, er, at hun kan invitere Kasper til at dele forløbet. Hun skal bare angive hans CPR-nummer og give samtykke til, at han må dele forløbet. </a:t>
            </a:r>
            <a:r>
              <a:rPr lang="da-DK" sz="1350" dirty="0"/>
              <a:t>Så kan han selv hente appen til sin </a:t>
            </a:r>
            <a:r>
              <a:rPr lang="da-DK" sz="1350"/>
              <a:t>mobile enhed og </a:t>
            </a:r>
            <a:r>
              <a:rPr lang="da-DK" sz="1350" dirty="0"/>
              <a:t>følge forløbet der.</a:t>
            </a:r>
            <a:endParaRPr lang="da-DK" sz="1350" dirty="0">
              <a:solidFill>
                <a:schemeClr val="tx2">
                  <a:lumMod val="50000"/>
                </a:schemeClr>
              </a:solidFill>
            </a:endParaRPr>
          </a:p>
        </p:txBody>
      </p:sp>
      <p:sp>
        <p:nvSpPr>
          <p:cNvPr id="36" name="Shape 556">
            <a:extLst>
              <a:ext uri="{FF2B5EF4-FFF2-40B4-BE49-F238E27FC236}">
                <a16:creationId xmlns:a16="http://schemas.microsoft.com/office/drawing/2014/main" id="{26C451E1-994A-48CE-8F69-B87C3A7B8BDD}"/>
              </a:ext>
            </a:extLst>
          </p:cNvPr>
          <p:cNvSpPr/>
          <p:nvPr/>
        </p:nvSpPr>
        <p:spPr>
          <a:xfrm>
            <a:off x="13825223" y="619199"/>
            <a:ext cx="2099381" cy="1556830"/>
          </a:xfrm>
          <a:prstGeom prst="rect">
            <a:avLst/>
          </a:prstGeom>
          <a:solidFill>
            <a:schemeClr val="bg1"/>
          </a:solidFill>
          <a:ln w="12700">
            <a:noFill/>
            <a:miter lim="400000"/>
          </a:ln>
          <a:extLst>
            <a:ext uri="{C572A759-6A51-4108-AA02-DFA0A04FC94B}">
              <ma14:wrappingTextBoxFlag xmlns="" xmlns:ma14="http://schemas.microsoft.com/office/mac/drawingml/2011/main" val="1"/>
            </a:ext>
          </a:extLst>
        </p:spPr>
        <p:txBody>
          <a:bodyPr wrap="square" lIns="50797" tIns="50797" rIns="50797" bIns="50797" anchor="t" anchorCtr="0">
            <a:spAutoFit/>
          </a:bodyPr>
          <a:lstStyle>
            <a:lvl1pPr>
              <a:defRPr sz="1100"/>
            </a:lvl1pPr>
          </a:lstStyle>
          <a:p>
            <a:r>
              <a:rPr lang="da-DK" sz="1350" dirty="0"/>
              <a:t>Nu er Jannie nået frem til forsiden på appen. Her kan hun se alle de funktioner, appen indeholder. Hun kan se, at der på funktionen ”forløb” er noget, hun skal forholde sig til.</a:t>
            </a:r>
            <a:endParaRPr lang="da-DK" sz="1350" dirty="0">
              <a:solidFill>
                <a:schemeClr val="tx2">
                  <a:lumMod val="50000"/>
                </a:schemeClr>
              </a:solidFill>
            </a:endParaRPr>
          </a:p>
        </p:txBody>
      </p:sp>
      <p:sp>
        <p:nvSpPr>
          <p:cNvPr id="37" name="Shape 556">
            <a:extLst>
              <a:ext uri="{FF2B5EF4-FFF2-40B4-BE49-F238E27FC236}">
                <a16:creationId xmlns:a16="http://schemas.microsoft.com/office/drawing/2014/main" id="{1623C16A-F2EC-42D3-ABC6-289090DD4E7D}"/>
              </a:ext>
            </a:extLst>
          </p:cNvPr>
          <p:cNvSpPr/>
          <p:nvPr/>
        </p:nvSpPr>
        <p:spPr>
          <a:xfrm>
            <a:off x="16222455" y="619199"/>
            <a:ext cx="2099381" cy="1764580"/>
          </a:xfrm>
          <a:prstGeom prst="rect">
            <a:avLst/>
          </a:prstGeom>
          <a:solidFill>
            <a:schemeClr val="bg1"/>
          </a:solidFill>
          <a:ln w="12700">
            <a:noFill/>
            <a:miter lim="400000"/>
          </a:ln>
          <a:extLst>
            <a:ext uri="{C572A759-6A51-4108-AA02-DFA0A04FC94B}">
              <ma14:wrappingTextBoxFlag xmlns="" xmlns:ma14="http://schemas.microsoft.com/office/mac/drawingml/2011/main" val="1"/>
            </a:ext>
          </a:extLst>
        </p:spPr>
        <p:txBody>
          <a:bodyPr wrap="square" lIns="50797" tIns="50797" rIns="50797" bIns="50797" anchor="t" anchorCtr="0">
            <a:spAutoFit/>
          </a:bodyPr>
          <a:lstStyle>
            <a:lvl1pPr>
              <a:defRPr sz="1100"/>
            </a:lvl1pPr>
          </a:lstStyle>
          <a:p>
            <a:pPr algn="l"/>
            <a:r>
              <a:rPr lang="da-DK" sz="1350" dirty="0">
                <a:solidFill>
                  <a:schemeClr val="tx2">
                    <a:lumMod val="50000"/>
                  </a:schemeClr>
                </a:solidFill>
              </a:rPr>
              <a:t>Jannie trykker på ”Mit Forløb” og ser, at der ligger en samtykke aktivitet, et spørgeskema, og den første lægekonsultation. Hun kan også se et efterfølgende forløb, men det er markeret som ikke aktivt.</a:t>
            </a:r>
          </a:p>
        </p:txBody>
      </p:sp>
      <p:sp>
        <p:nvSpPr>
          <p:cNvPr id="40" name="Shape 556">
            <a:extLst>
              <a:ext uri="{FF2B5EF4-FFF2-40B4-BE49-F238E27FC236}">
                <a16:creationId xmlns:a16="http://schemas.microsoft.com/office/drawing/2014/main" id="{11F1EA9C-EE68-46E4-BB98-ECEC9157E777}"/>
              </a:ext>
            </a:extLst>
          </p:cNvPr>
          <p:cNvSpPr/>
          <p:nvPr/>
        </p:nvSpPr>
        <p:spPr>
          <a:xfrm>
            <a:off x="4395576" y="2741083"/>
            <a:ext cx="2099381" cy="1349081"/>
          </a:xfrm>
          <a:prstGeom prst="rect">
            <a:avLst/>
          </a:prstGeom>
          <a:solidFill>
            <a:schemeClr val="bg1"/>
          </a:solidFill>
          <a:ln w="12700">
            <a:noFill/>
            <a:miter lim="400000"/>
          </a:ln>
          <a:extLst>
            <a:ext uri="{C572A759-6A51-4108-AA02-DFA0A04FC94B}">
              <ma14:wrappingTextBoxFlag xmlns="" xmlns:ma14="http://schemas.microsoft.com/office/mac/drawingml/2011/main" val="1"/>
            </a:ext>
          </a:extLst>
        </p:spPr>
        <p:txBody>
          <a:bodyPr wrap="square" lIns="50797" tIns="50797" rIns="50797" bIns="50797" anchor="t" anchorCtr="0">
            <a:spAutoFit/>
          </a:bodyPr>
          <a:lstStyle>
            <a:lvl1pPr>
              <a:defRPr sz="1100"/>
            </a:lvl1pPr>
          </a:lstStyle>
          <a:p>
            <a:r>
              <a:rPr lang="da-DK" sz="1350" dirty="0"/>
              <a:t>Lægesekretæren fortæller, at Jannie vil få en mail med et link til et spørgeskema og til en app, hun kan bruge til at holde styr på aftaler mv. i løbet af graviditeten.</a:t>
            </a:r>
            <a:endParaRPr lang="da-DK" sz="1350" dirty="0">
              <a:solidFill>
                <a:schemeClr val="tx2">
                  <a:lumMod val="50000"/>
                </a:schemeClr>
              </a:solidFill>
            </a:endParaRPr>
          </a:p>
        </p:txBody>
      </p:sp>
      <p:sp>
        <p:nvSpPr>
          <p:cNvPr id="41" name="Shape 556">
            <a:extLst>
              <a:ext uri="{FF2B5EF4-FFF2-40B4-BE49-F238E27FC236}">
                <a16:creationId xmlns:a16="http://schemas.microsoft.com/office/drawing/2014/main" id="{A9039B46-666E-4135-865E-7CCB7FE72E49}"/>
              </a:ext>
            </a:extLst>
          </p:cNvPr>
          <p:cNvSpPr/>
          <p:nvPr/>
        </p:nvSpPr>
        <p:spPr>
          <a:xfrm>
            <a:off x="18692730" y="572288"/>
            <a:ext cx="2099381" cy="1764580"/>
          </a:xfrm>
          <a:prstGeom prst="rect">
            <a:avLst/>
          </a:prstGeom>
          <a:solidFill>
            <a:schemeClr val="bg1"/>
          </a:solidFill>
          <a:ln w="12700">
            <a:noFill/>
            <a:miter lim="400000"/>
          </a:ln>
          <a:extLst>
            <a:ext uri="{C572A759-6A51-4108-AA02-DFA0A04FC94B}">
              <ma14:wrappingTextBoxFlag xmlns="" xmlns:ma14="http://schemas.microsoft.com/office/mac/drawingml/2011/main" val="1"/>
            </a:ext>
          </a:extLst>
        </p:spPr>
        <p:txBody>
          <a:bodyPr wrap="square" lIns="50797" tIns="50797" rIns="50797" bIns="50797" anchor="t" anchorCtr="0">
            <a:spAutoFit/>
          </a:bodyPr>
          <a:lstStyle>
            <a:lvl1pPr>
              <a:defRPr sz="1100"/>
            </a:lvl1pPr>
          </a:lstStyle>
          <a:p>
            <a:pPr algn="l"/>
            <a:r>
              <a:rPr lang="da-DK" sz="1350" dirty="0">
                <a:solidFill>
                  <a:schemeClr val="tx2">
                    <a:lumMod val="50000"/>
                  </a:schemeClr>
                </a:solidFill>
              </a:rPr>
              <a:t>Jannie klikker på den aktivitet, der hedder 1.trimeterscanning. Der kan hun se, at den skal ske i </a:t>
            </a:r>
            <a:r>
              <a:rPr lang="da-DK" sz="1350" dirty="0"/>
              <a:t>uge 12-14. Hun </a:t>
            </a:r>
            <a:r>
              <a:rPr lang="da-DK" sz="1350" dirty="0">
                <a:solidFill>
                  <a:schemeClr val="tx2">
                    <a:lumMod val="50000"/>
                  </a:schemeClr>
                </a:solidFill>
              </a:rPr>
              <a:t>kan læse mere om, hvad den går ud på og se en lille video om, hvad der skal foregå.</a:t>
            </a:r>
          </a:p>
        </p:txBody>
      </p:sp>
      <p:sp>
        <p:nvSpPr>
          <p:cNvPr id="3" name="Oval 2">
            <a:extLst>
              <a:ext uri="{FF2B5EF4-FFF2-40B4-BE49-F238E27FC236}">
                <a16:creationId xmlns:a16="http://schemas.microsoft.com/office/drawing/2014/main" id="{2BC43A41-A6D4-40EE-A80C-F0101FAE59A0}"/>
              </a:ext>
            </a:extLst>
          </p:cNvPr>
          <p:cNvSpPr/>
          <p:nvPr/>
        </p:nvSpPr>
        <p:spPr>
          <a:xfrm>
            <a:off x="21713554" y="506362"/>
            <a:ext cx="1929280" cy="1929280"/>
          </a:xfrm>
          <a:prstGeom prst="ellipse">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Oval 1">
            <a:extLst>
              <a:ext uri="{FF2B5EF4-FFF2-40B4-BE49-F238E27FC236}">
                <a16:creationId xmlns:a16="http://schemas.microsoft.com/office/drawing/2014/main" id="{1D1DB2BC-B3E9-40D5-A139-3035AD841DE1}"/>
              </a:ext>
            </a:extLst>
          </p:cNvPr>
          <p:cNvSpPr/>
          <p:nvPr/>
        </p:nvSpPr>
        <p:spPr>
          <a:xfrm>
            <a:off x="426300" y="879360"/>
            <a:ext cx="1283358" cy="1283358"/>
          </a:xfrm>
          <a:prstGeom prst="ellipse">
            <a:avLst/>
          </a:prstGeom>
          <a:blipFill>
            <a:blip r:embed="rId3"/>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38" name="Oval 37">
            <a:extLst>
              <a:ext uri="{FF2B5EF4-FFF2-40B4-BE49-F238E27FC236}">
                <a16:creationId xmlns:a16="http://schemas.microsoft.com/office/drawing/2014/main" id="{A3B5DDD5-C28E-4583-AFFB-3D2C8D01EE66}"/>
              </a:ext>
            </a:extLst>
          </p:cNvPr>
          <p:cNvSpPr/>
          <p:nvPr/>
        </p:nvSpPr>
        <p:spPr>
          <a:xfrm>
            <a:off x="426300" y="2900372"/>
            <a:ext cx="1283358" cy="1283358"/>
          </a:xfrm>
          <a:prstGeom prst="ellipse">
            <a:avLst/>
          </a:prstGeom>
          <a:blipFill>
            <a:blip r:embed="rId4"/>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39" name="Oval 38">
            <a:extLst>
              <a:ext uri="{FF2B5EF4-FFF2-40B4-BE49-F238E27FC236}">
                <a16:creationId xmlns:a16="http://schemas.microsoft.com/office/drawing/2014/main" id="{C11DDD57-0BD9-48A9-B71C-432C1AA0C599}"/>
              </a:ext>
            </a:extLst>
          </p:cNvPr>
          <p:cNvSpPr/>
          <p:nvPr/>
        </p:nvSpPr>
        <p:spPr>
          <a:xfrm>
            <a:off x="426300" y="4685074"/>
            <a:ext cx="1283358" cy="1283358"/>
          </a:xfrm>
          <a:prstGeom prst="ellipse">
            <a:avLst/>
          </a:prstGeom>
          <a:blipFill>
            <a:blip r:embed="rId5"/>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2" name="Oval 41">
            <a:extLst>
              <a:ext uri="{FF2B5EF4-FFF2-40B4-BE49-F238E27FC236}">
                <a16:creationId xmlns:a16="http://schemas.microsoft.com/office/drawing/2014/main" id="{C130849C-F92F-4653-BC0E-BD0D0E36455A}"/>
              </a:ext>
            </a:extLst>
          </p:cNvPr>
          <p:cNvSpPr/>
          <p:nvPr/>
        </p:nvSpPr>
        <p:spPr>
          <a:xfrm>
            <a:off x="426300" y="6522748"/>
            <a:ext cx="1283358" cy="1283358"/>
          </a:xfrm>
          <a:prstGeom prst="ellipse">
            <a:avLst/>
          </a:prstGeom>
          <a:blipFill>
            <a:blip r:embed="rId6"/>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43" name="Oval 42">
            <a:extLst>
              <a:ext uri="{FF2B5EF4-FFF2-40B4-BE49-F238E27FC236}">
                <a16:creationId xmlns:a16="http://schemas.microsoft.com/office/drawing/2014/main" id="{F3A3C38E-CF7F-4A49-8F4B-B15E7DB47C86}"/>
              </a:ext>
            </a:extLst>
          </p:cNvPr>
          <p:cNvSpPr/>
          <p:nvPr/>
        </p:nvSpPr>
        <p:spPr>
          <a:xfrm>
            <a:off x="426300" y="8295744"/>
            <a:ext cx="1283358" cy="1283358"/>
          </a:xfrm>
          <a:prstGeom prst="ellipse">
            <a:avLst/>
          </a:prstGeom>
          <a:blipFill>
            <a:blip r:embed="rId7"/>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44" name="Oval 43">
            <a:extLst>
              <a:ext uri="{FF2B5EF4-FFF2-40B4-BE49-F238E27FC236}">
                <a16:creationId xmlns:a16="http://schemas.microsoft.com/office/drawing/2014/main" id="{7612622D-18A9-4886-BF8E-28D2DF19ECBA}"/>
              </a:ext>
            </a:extLst>
          </p:cNvPr>
          <p:cNvSpPr/>
          <p:nvPr/>
        </p:nvSpPr>
        <p:spPr>
          <a:xfrm>
            <a:off x="426300" y="10081209"/>
            <a:ext cx="1283358" cy="1283358"/>
          </a:xfrm>
          <a:prstGeom prst="ellipse">
            <a:avLst/>
          </a:prstGeom>
          <a:blipFill>
            <a:blip r:embed="rId8"/>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47" name="Oval 46">
            <a:extLst>
              <a:ext uri="{FF2B5EF4-FFF2-40B4-BE49-F238E27FC236}">
                <a16:creationId xmlns:a16="http://schemas.microsoft.com/office/drawing/2014/main" id="{BD6DFDFB-C9BE-457B-A920-D0E6D610BD7B}"/>
              </a:ext>
            </a:extLst>
          </p:cNvPr>
          <p:cNvSpPr/>
          <p:nvPr/>
        </p:nvSpPr>
        <p:spPr>
          <a:xfrm>
            <a:off x="426300" y="11832551"/>
            <a:ext cx="1283358" cy="1283358"/>
          </a:xfrm>
          <a:prstGeom prst="ellipse">
            <a:avLst/>
          </a:prstGeom>
          <a:blipFill>
            <a:blip r:embed="rId9"/>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cxnSp>
        <p:nvCxnSpPr>
          <p:cNvPr id="55" name="Straight Connector 54">
            <a:extLst>
              <a:ext uri="{FF2B5EF4-FFF2-40B4-BE49-F238E27FC236}">
                <a16:creationId xmlns:a16="http://schemas.microsoft.com/office/drawing/2014/main" id="{7366C16D-D148-4FFE-B166-C17CAAC30384}"/>
              </a:ext>
            </a:extLst>
          </p:cNvPr>
          <p:cNvCxnSpPr>
            <a:cxnSpLocks/>
          </p:cNvCxnSpPr>
          <p:nvPr/>
        </p:nvCxnSpPr>
        <p:spPr>
          <a:xfrm>
            <a:off x="4166956" y="1315003"/>
            <a:ext cx="271144" cy="0"/>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087EC6EC-5F3A-40E3-B000-E9837685B273}"/>
              </a:ext>
            </a:extLst>
          </p:cNvPr>
          <p:cNvCxnSpPr>
            <a:cxnSpLocks/>
          </p:cNvCxnSpPr>
          <p:nvPr/>
        </p:nvCxnSpPr>
        <p:spPr>
          <a:xfrm>
            <a:off x="6503669" y="1315003"/>
            <a:ext cx="271144" cy="0"/>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913ADB59-5283-4E8A-8376-94FD3B9A7E97}"/>
              </a:ext>
            </a:extLst>
          </p:cNvPr>
          <p:cNvCxnSpPr>
            <a:cxnSpLocks/>
          </p:cNvCxnSpPr>
          <p:nvPr/>
        </p:nvCxnSpPr>
        <p:spPr>
          <a:xfrm>
            <a:off x="8824344" y="1315003"/>
            <a:ext cx="271144" cy="0"/>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FFDB163-6D18-482F-A514-6239208BE6DF}"/>
              </a:ext>
            </a:extLst>
          </p:cNvPr>
          <p:cNvCxnSpPr>
            <a:cxnSpLocks/>
          </p:cNvCxnSpPr>
          <p:nvPr/>
        </p:nvCxnSpPr>
        <p:spPr>
          <a:xfrm>
            <a:off x="11246058" y="1315003"/>
            <a:ext cx="271144" cy="0"/>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8A05365E-9D38-4B4E-95B6-0C9BC4B4815C}"/>
              </a:ext>
            </a:extLst>
          </p:cNvPr>
          <p:cNvCxnSpPr>
            <a:cxnSpLocks/>
          </p:cNvCxnSpPr>
          <p:nvPr/>
        </p:nvCxnSpPr>
        <p:spPr>
          <a:xfrm>
            <a:off x="13613228" y="1315003"/>
            <a:ext cx="271144" cy="0"/>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E32792FF-7E81-476C-8766-7AAA6D71824F}"/>
              </a:ext>
            </a:extLst>
          </p:cNvPr>
          <p:cNvCxnSpPr>
            <a:cxnSpLocks/>
          </p:cNvCxnSpPr>
          <p:nvPr/>
        </p:nvCxnSpPr>
        <p:spPr>
          <a:xfrm>
            <a:off x="15991104" y="1315003"/>
            <a:ext cx="271144" cy="0"/>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00BCAC57-3F8E-4A8A-9CA5-3729196213BB}"/>
              </a:ext>
            </a:extLst>
          </p:cNvPr>
          <p:cNvCxnSpPr>
            <a:cxnSpLocks/>
          </p:cNvCxnSpPr>
          <p:nvPr/>
        </p:nvCxnSpPr>
        <p:spPr>
          <a:xfrm>
            <a:off x="18471461" y="1315003"/>
            <a:ext cx="271144" cy="0"/>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021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0" name="Straight Connector 59">
            <a:extLst>
              <a:ext uri="{FF2B5EF4-FFF2-40B4-BE49-F238E27FC236}">
                <a16:creationId xmlns:a16="http://schemas.microsoft.com/office/drawing/2014/main" id="{988BA8DA-FB85-46E5-88AB-F5E77991C423}"/>
              </a:ext>
            </a:extLst>
          </p:cNvPr>
          <p:cNvCxnSpPr>
            <a:cxnSpLocks/>
          </p:cNvCxnSpPr>
          <p:nvPr/>
        </p:nvCxnSpPr>
        <p:spPr>
          <a:xfrm flipV="1">
            <a:off x="16330905" y="1540682"/>
            <a:ext cx="8067383" cy="1"/>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56201332-3350-4B4E-904B-A29F55971F1F}"/>
              </a:ext>
            </a:extLst>
          </p:cNvPr>
          <p:cNvCxnSpPr>
            <a:cxnSpLocks/>
          </p:cNvCxnSpPr>
          <p:nvPr/>
        </p:nvCxnSpPr>
        <p:spPr>
          <a:xfrm>
            <a:off x="7830834" y="2159710"/>
            <a:ext cx="0" cy="855636"/>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F942D4E7-F641-4863-9BD5-6A9A5AEDEE0D}"/>
              </a:ext>
            </a:extLst>
          </p:cNvPr>
          <p:cNvCxnSpPr>
            <a:cxnSpLocks/>
          </p:cNvCxnSpPr>
          <p:nvPr/>
        </p:nvCxnSpPr>
        <p:spPr>
          <a:xfrm>
            <a:off x="9845085" y="5597780"/>
            <a:ext cx="6155729" cy="0"/>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01A3905-D5A3-49D0-8405-BFFF1FCA344D}"/>
              </a:ext>
            </a:extLst>
          </p:cNvPr>
          <p:cNvCxnSpPr>
            <a:cxnSpLocks/>
          </p:cNvCxnSpPr>
          <p:nvPr/>
        </p:nvCxnSpPr>
        <p:spPr>
          <a:xfrm>
            <a:off x="10420432" y="3982126"/>
            <a:ext cx="0" cy="855636"/>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61E26558-4EF7-4895-B74C-F79D5AD5DAC0}"/>
              </a:ext>
            </a:extLst>
          </p:cNvPr>
          <p:cNvCxnSpPr>
            <a:cxnSpLocks/>
          </p:cNvCxnSpPr>
          <p:nvPr/>
        </p:nvCxnSpPr>
        <p:spPr>
          <a:xfrm>
            <a:off x="7997084" y="1104203"/>
            <a:ext cx="0" cy="855636"/>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5B1F4842-1825-4775-B6B8-439E59BEE10D}"/>
              </a:ext>
            </a:extLst>
          </p:cNvPr>
          <p:cNvCxnSpPr>
            <a:cxnSpLocks/>
          </p:cNvCxnSpPr>
          <p:nvPr/>
        </p:nvCxnSpPr>
        <p:spPr>
          <a:xfrm>
            <a:off x="1796143" y="1501861"/>
            <a:ext cx="7037614" cy="0"/>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Shape 556">
            <a:extLst>
              <a:ext uri="{FF2B5EF4-FFF2-40B4-BE49-F238E27FC236}">
                <a16:creationId xmlns:a16="http://schemas.microsoft.com/office/drawing/2014/main" id="{DA3138D2-A154-428A-93BA-02C2EEEB7A63}"/>
              </a:ext>
            </a:extLst>
          </p:cNvPr>
          <p:cNvSpPr/>
          <p:nvPr/>
        </p:nvSpPr>
        <p:spPr>
          <a:xfrm>
            <a:off x="409942" y="842778"/>
            <a:ext cx="2099381" cy="310335"/>
          </a:xfrm>
          <a:prstGeom prst="rect">
            <a:avLst/>
          </a:prstGeom>
          <a:ln w="12700">
            <a:noFill/>
            <a:miter lim="400000"/>
          </a:ln>
          <a:extLst>
            <a:ext uri="{C572A759-6A51-4108-AA02-DFA0A04FC94B}">
              <ma14:wrappingTextBoxFlag xmlns="" xmlns:ma14="http://schemas.microsoft.com/office/mac/drawingml/2011/main" val="1"/>
            </a:ext>
          </a:extLst>
        </p:spPr>
        <p:txBody>
          <a:bodyPr wrap="square" lIns="50797" tIns="50797" rIns="50797" bIns="50797" anchor="t" anchorCtr="0">
            <a:spAutoFit/>
          </a:bodyPr>
          <a:lstStyle>
            <a:lvl1pPr>
              <a:defRPr sz="1100"/>
            </a:lvl1pPr>
          </a:lstStyle>
          <a:p>
            <a:pPr algn="l"/>
            <a:r>
              <a:rPr lang="da-DK" sz="1350" b="1">
                <a:solidFill>
                  <a:schemeClr val="tx2">
                    <a:lumMod val="50000"/>
                  </a:schemeClr>
                </a:solidFill>
              </a:rPr>
              <a:t>Gravide</a:t>
            </a:r>
            <a:endParaRPr lang="da-DK" sz="1350" b="1" dirty="0">
              <a:solidFill>
                <a:schemeClr val="tx2">
                  <a:lumMod val="50000"/>
                </a:schemeClr>
              </a:solidFill>
            </a:endParaRPr>
          </a:p>
        </p:txBody>
      </p:sp>
      <p:sp>
        <p:nvSpPr>
          <p:cNvPr id="11" name="Shape 556">
            <a:extLst>
              <a:ext uri="{FF2B5EF4-FFF2-40B4-BE49-F238E27FC236}">
                <a16:creationId xmlns:a16="http://schemas.microsoft.com/office/drawing/2014/main" id="{AA39C2B3-120D-47DE-9B12-1EA135D70DD9}"/>
              </a:ext>
            </a:extLst>
          </p:cNvPr>
          <p:cNvSpPr/>
          <p:nvPr/>
        </p:nvSpPr>
        <p:spPr>
          <a:xfrm>
            <a:off x="409942" y="2923807"/>
            <a:ext cx="2099381" cy="310335"/>
          </a:xfrm>
          <a:prstGeom prst="rect">
            <a:avLst/>
          </a:prstGeom>
          <a:ln w="12700">
            <a:noFill/>
            <a:miter lim="400000"/>
          </a:ln>
          <a:extLst>
            <a:ext uri="{C572A759-6A51-4108-AA02-DFA0A04FC94B}">
              <ma14:wrappingTextBoxFlag xmlns="" xmlns:ma14="http://schemas.microsoft.com/office/mac/drawingml/2011/main" val="1"/>
            </a:ext>
          </a:extLst>
        </p:spPr>
        <p:txBody>
          <a:bodyPr wrap="square" lIns="50797" tIns="50797" rIns="50797" bIns="50797" anchor="t" anchorCtr="0">
            <a:spAutoFit/>
          </a:bodyPr>
          <a:lstStyle>
            <a:lvl1pPr>
              <a:defRPr sz="1100"/>
            </a:lvl1pPr>
          </a:lstStyle>
          <a:p>
            <a:pPr algn="l"/>
            <a:r>
              <a:rPr lang="da-DK" sz="1350" b="1">
                <a:solidFill>
                  <a:schemeClr val="tx2">
                    <a:lumMod val="50000"/>
                  </a:schemeClr>
                </a:solidFill>
              </a:rPr>
              <a:t>Praktiserende læge</a:t>
            </a:r>
            <a:endParaRPr lang="da-DK" sz="1350" b="1" dirty="0">
              <a:solidFill>
                <a:schemeClr val="tx2">
                  <a:lumMod val="50000"/>
                </a:schemeClr>
              </a:solidFill>
            </a:endParaRPr>
          </a:p>
        </p:txBody>
      </p:sp>
      <p:sp>
        <p:nvSpPr>
          <p:cNvPr id="12" name="Shape 556">
            <a:extLst>
              <a:ext uri="{FF2B5EF4-FFF2-40B4-BE49-F238E27FC236}">
                <a16:creationId xmlns:a16="http://schemas.microsoft.com/office/drawing/2014/main" id="{22EEDAA7-ADC6-4703-B375-C3F50A4AC567}"/>
              </a:ext>
            </a:extLst>
          </p:cNvPr>
          <p:cNvSpPr/>
          <p:nvPr/>
        </p:nvSpPr>
        <p:spPr>
          <a:xfrm>
            <a:off x="409941" y="4677244"/>
            <a:ext cx="2099381" cy="310335"/>
          </a:xfrm>
          <a:prstGeom prst="rect">
            <a:avLst/>
          </a:prstGeom>
          <a:ln w="12700">
            <a:noFill/>
            <a:miter lim="400000"/>
          </a:ln>
          <a:extLst>
            <a:ext uri="{C572A759-6A51-4108-AA02-DFA0A04FC94B}">
              <ma14:wrappingTextBoxFlag xmlns="" xmlns:ma14="http://schemas.microsoft.com/office/mac/drawingml/2011/main" val="1"/>
            </a:ext>
          </a:extLst>
        </p:spPr>
        <p:txBody>
          <a:bodyPr wrap="square" lIns="50797" tIns="50797" rIns="50797" bIns="50797" anchor="t" anchorCtr="0">
            <a:spAutoFit/>
          </a:bodyPr>
          <a:lstStyle>
            <a:lvl1pPr>
              <a:defRPr sz="1100"/>
            </a:lvl1pPr>
          </a:lstStyle>
          <a:p>
            <a:pPr algn="l"/>
            <a:r>
              <a:rPr lang="da-DK" sz="1350" b="1">
                <a:solidFill>
                  <a:schemeClr val="tx2">
                    <a:lumMod val="50000"/>
                  </a:schemeClr>
                </a:solidFill>
              </a:rPr>
              <a:t>Visitation</a:t>
            </a:r>
            <a:endParaRPr lang="da-DK" sz="1350" b="1" dirty="0">
              <a:solidFill>
                <a:schemeClr val="tx2">
                  <a:lumMod val="50000"/>
                </a:schemeClr>
              </a:solidFill>
            </a:endParaRPr>
          </a:p>
        </p:txBody>
      </p:sp>
      <p:sp>
        <p:nvSpPr>
          <p:cNvPr id="13" name="Shape 556">
            <a:extLst>
              <a:ext uri="{FF2B5EF4-FFF2-40B4-BE49-F238E27FC236}">
                <a16:creationId xmlns:a16="http://schemas.microsoft.com/office/drawing/2014/main" id="{9F9EFD2A-2E19-4EDC-A365-BC72A92C5DA0}"/>
              </a:ext>
            </a:extLst>
          </p:cNvPr>
          <p:cNvSpPr/>
          <p:nvPr/>
        </p:nvSpPr>
        <p:spPr>
          <a:xfrm>
            <a:off x="409940" y="6491456"/>
            <a:ext cx="2099381" cy="310335"/>
          </a:xfrm>
          <a:prstGeom prst="rect">
            <a:avLst/>
          </a:prstGeom>
          <a:ln w="12700">
            <a:noFill/>
            <a:miter lim="400000"/>
          </a:ln>
          <a:extLst>
            <a:ext uri="{C572A759-6A51-4108-AA02-DFA0A04FC94B}">
              <ma14:wrappingTextBoxFlag xmlns="" xmlns:ma14="http://schemas.microsoft.com/office/mac/drawingml/2011/main" val="1"/>
            </a:ext>
          </a:extLst>
        </p:spPr>
        <p:txBody>
          <a:bodyPr wrap="square" lIns="50797" tIns="50797" rIns="50797" bIns="50797" anchor="t" anchorCtr="0">
            <a:spAutoFit/>
          </a:bodyPr>
          <a:lstStyle>
            <a:lvl1pPr>
              <a:defRPr sz="1100"/>
            </a:lvl1pPr>
          </a:lstStyle>
          <a:p>
            <a:pPr algn="l"/>
            <a:r>
              <a:rPr lang="da-DK" sz="1350" b="1">
                <a:solidFill>
                  <a:schemeClr val="tx2">
                    <a:lumMod val="50000"/>
                  </a:schemeClr>
                </a:solidFill>
              </a:rPr>
              <a:t>Jordemoder</a:t>
            </a:r>
            <a:endParaRPr lang="da-DK" sz="1350" b="1" dirty="0">
              <a:solidFill>
                <a:schemeClr val="tx2">
                  <a:lumMod val="50000"/>
                </a:schemeClr>
              </a:solidFill>
            </a:endParaRPr>
          </a:p>
        </p:txBody>
      </p:sp>
      <p:sp>
        <p:nvSpPr>
          <p:cNvPr id="14" name="Shape 556">
            <a:extLst>
              <a:ext uri="{FF2B5EF4-FFF2-40B4-BE49-F238E27FC236}">
                <a16:creationId xmlns:a16="http://schemas.microsoft.com/office/drawing/2014/main" id="{8B81140C-1C83-4A43-ACB5-5A7BD0258187}"/>
              </a:ext>
            </a:extLst>
          </p:cNvPr>
          <p:cNvSpPr/>
          <p:nvPr/>
        </p:nvSpPr>
        <p:spPr>
          <a:xfrm>
            <a:off x="409939" y="8291162"/>
            <a:ext cx="2099381" cy="310335"/>
          </a:xfrm>
          <a:prstGeom prst="rect">
            <a:avLst/>
          </a:prstGeom>
          <a:ln w="12700">
            <a:noFill/>
            <a:miter lim="400000"/>
          </a:ln>
          <a:extLst>
            <a:ext uri="{C572A759-6A51-4108-AA02-DFA0A04FC94B}">
              <ma14:wrappingTextBoxFlag xmlns="" xmlns:ma14="http://schemas.microsoft.com/office/mac/drawingml/2011/main" val="1"/>
            </a:ext>
          </a:extLst>
        </p:spPr>
        <p:txBody>
          <a:bodyPr wrap="square" lIns="50797" tIns="50797" rIns="50797" bIns="50797" anchor="t" anchorCtr="0">
            <a:spAutoFit/>
          </a:bodyPr>
          <a:lstStyle>
            <a:lvl1pPr>
              <a:defRPr sz="1100"/>
            </a:lvl1pPr>
          </a:lstStyle>
          <a:p>
            <a:pPr algn="l"/>
            <a:r>
              <a:rPr lang="da-DK" sz="1350" b="1">
                <a:solidFill>
                  <a:schemeClr val="tx2">
                    <a:lumMod val="50000"/>
                  </a:schemeClr>
                </a:solidFill>
              </a:rPr>
              <a:t>Ultralyd</a:t>
            </a:r>
            <a:endParaRPr lang="da-DK" sz="1350" b="1" dirty="0">
              <a:solidFill>
                <a:schemeClr val="tx2">
                  <a:lumMod val="50000"/>
                </a:schemeClr>
              </a:solidFill>
            </a:endParaRPr>
          </a:p>
        </p:txBody>
      </p:sp>
      <p:sp>
        <p:nvSpPr>
          <p:cNvPr id="15" name="Shape 556">
            <a:extLst>
              <a:ext uri="{FF2B5EF4-FFF2-40B4-BE49-F238E27FC236}">
                <a16:creationId xmlns:a16="http://schemas.microsoft.com/office/drawing/2014/main" id="{62C49D03-451A-4A65-B39C-AA024B1DCAE0}"/>
              </a:ext>
            </a:extLst>
          </p:cNvPr>
          <p:cNvSpPr/>
          <p:nvPr/>
        </p:nvSpPr>
        <p:spPr>
          <a:xfrm>
            <a:off x="409939" y="10078761"/>
            <a:ext cx="2099381" cy="310335"/>
          </a:xfrm>
          <a:prstGeom prst="rect">
            <a:avLst/>
          </a:prstGeom>
          <a:ln w="12700">
            <a:noFill/>
            <a:miter lim="400000"/>
          </a:ln>
          <a:extLst>
            <a:ext uri="{C572A759-6A51-4108-AA02-DFA0A04FC94B}">
              <ma14:wrappingTextBoxFlag xmlns="" xmlns:ma14="http://schemas.microsoft.com/office/mac/drawingml/2011/main" val="1"/>
            </a:ext>
          </a:extLst>
        </p:spPr>
        <p:txBody>
          <a:bodyPr wrap="square" lIns="50797" tIns="50797" rIns="50797" bIns="50797" anchor="t" anchorCtr="0">
            <a:spAutoFit/>
          </a:bodyPr>
          <a:lstStyle>
            <a:lvl1pPr>
              <a:defRPr sz="1100"/>
            </a:lvl1pPr>
          </a:lstStyle>
          <a:p>
            <a:pPr algn="l"/>
            <a:r>
              <a:rPr lang="da-DK" sz="1350" b="1">
                <a:solidFill>
                  <a:schemeClr val="tx2">
                    <a:lumMod val="50000"/>
                  </a:schemeClr>
                </a:solidFill>
              </a:rPr>
              <a:t>Kommunal sundhedspeje</a:t>
            </a:r>
            <a:endParaRPr lang="da-DK" sz="1350" b="1" dirty="0">
              <a:solidFill>
                <a:schemeClr val="tx2">
                  <a:lumMod val="50000"/>
                </a:schemeClr>
              </a:solidFill>
            </a:endParaRPr>
          </a:p>
        </p:txBody>
      </p:sp>
      <p:sp>
        <p:nvSpPr>
          <p:cNvPr id="16" name="Shape 556">
            <a:extLst>
              <a:ext uri="{FF2B5EF4-FFF2-40B4-BE49-F238E27FC236}">
                <a16:creationId xmlns:a16="http://schemas.microsoft.com/office/drawing/2014/main" id="{91CF87C4-551A-4233-BEE0-1C3C409928BC}"/>
              </a:ext>
            </a:extLst>
          </p:cNvPr>
          <p:cNvSpPr/>
          <p:nvPr/>
        </p:nvSpPr>
        <p:spPr>
          <a:xfrm>
            <a:off x="414844" y="11825835"/>
            <a:ext cx="2099381" cy="310335"/>
          </a:xfrm>
          <a:prstGeom prst="rect">
            <a:avLst/>
          </a:prstGeom>
          <a:ln w="12700">
            <a:noFill/>
            <a:miter lim="400000"/>
          </a:ln>
          <a:extLst>
            <a:ext uri="{C572A759-6A51-4108-AA02-DFA0A04FC94B}">
              <ma14:wrappingTextBoxFlag xmlns="" xmlns:ma14="http://schemas.microsoft.com/office/mac/drawingml/2011/main" val="1"/>
            </a:ext>
          </a:extLst>
        </p:spPr>
        <p:txBody>
          <a:bodyPr wrap="square" lIns="50797" tIns="50797" rIns="50797" bIns="50797" anchor="t" anchorCtr="0">
            <a:spAutoFit/>
          </a:bodyPr>
          <a:lstStyle>
            <a:lvl1pPr>
              <a:defRPr sz="1100"/>
            </a:lvl1pPr>
          </a:lstStyle>
          <a:p>
            <a:pPr algn="l"/>
            <a:r>
              <a:rPr lang="da-DK" sz="1350" b="1">
                <a:solidFill>
                  <a:schemeClr val="tx2">
                    <a:lumMod val="50000"/>
                  </a:schemeClr>
                </a:solidFill>
              </a:rPr>
              <a:t>Privat scanningsklinik</a:t>
            </a:r>
            <a:endParaRPr lang="da-DK" sz="1350" b="1" dirty="0">
              <a:solidFill>
                <a:schemeClr val="tx2">
                  <a:lumMod val="50000"/>
                </a:schemeClr>
              </a:solidFill>
            </a:endParaRPr>
          </a:p>
        </p:txBody>
      </p:sp>
      <p:cxnSp>
        <p:nvCxnSpPr>
          <p:cNvPr id="19" name="Straight Connector 18">
            <a:extLst>
              <a:ext uri="{FF2B5EF4-FFF2-40B4-BE49-F238E27FC236}">
                <a16:creationId xmlns:a16="http://schemas.microsoft.com/office/drawing/2014/main" id="{ABA7AC47-DC62-438D-B983-4346FA117738}"/>
              </a:ext>
            </a:extLst>
          </p:cNvPr>
          <p:cNvCxnSpPr>
            <a:cxnSpLocks/>
          </p:cNvCxnSpPr>
          <p:nvPr/>
        </p:nvCxnSpPr>
        <p:spPr>
          <a:xfrm>
            <a:off x="409939" y="2787939"/>
            <a:ext cx="232189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4066B0A-704C-43F2-8FFD-21296BCCF818}"/>
              </a:ext>
            </a:extLst>
          </p:cNvPr>
          <p:cNvCxnSpPr>
            <a:cxnSpLocks/>
          </p:cNvCxnSpPr>
          <p:nvPr/>
        </p:nvCxnSpPr>
        <p:spPr>
          <a:xfrm>
            <a:off x="409946" y="4603651"/>
            <a:ext cx="232189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C56A5F3-496E-4E09-8B58-DFB81428F722}"/>
              </a:ext>
            </a:extLst>
          </p:cNvPr>
          <p:cNvCxnSpPr>
            <a:cxnSpLocks/>
          </p:cNvCxnSpPr>
          <p:nvPr/>
        </p:nvCxnSpPr>
        <p:spPr>
          <a:xfrm>
            <a:off x="409946" y="6403357"/>
            <a:ext cx="232189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217A82C-E311-4907-B892-66A654EB2269}"/>
              </a:ext>
            </a:extLst>
          </p:cNvPr>
          <p:cNvCxnSpPr>
            <a:cxnSpLocks/>
          </p:cNvCxnSpPr>
          <p:nvPr/>
        </p:nvCxnSpPr>
        <p:spPr>
          <a:xfrm>
            <a:off x="409946" y="8203063"/>
            <a:ext cx="232189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7B0744E-340B-47E0-BD3F-70124F869C7A}"/>
              </a:ext>
            </a:extLst>
          </p:cNvPr>
          <p:cNvCxnSpPr>
            <a:cxnSpLocks/>
          </p:cNvCxnSpPr>
          <p:nvPr/>
        </p:nvCxnSpPr>
        <p:spPr>
          <a:xfrm>
            <a:off x="409946" y="10002769"/>
            <a:ext cx="232189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1E6F7FC-267B-40A5-9F03-22C9B2088481}"/>
              </a:ext>
            </a:extLst>
          </p:cNvPr>
          <p:cNvCxnSpPr>
            <a:cxnSpLocks/>
          </p:cNvCxnSpPr>
          <p:nvPr/>
        </p:nvCxnSpPr>
        <p:spPr>
          <a:xfrm>
            <a:off x="409946" y="11802473"/>
            <a:ext cx="23218981" cy="0"/>
          </a:xfrm>
          <a:prstGeom prst="line">
            <a:avLst/>
          </a:prstGeom>
        </p:spPr>
        <p:style>
          <a:lnRef idx="1">
            <a:schemeClr val="accent1"/>
          </a:lnRef>
          <a:fillRef idx="0">
            <a:schemeClr val="accent1"/>
          </a:fillRef>
          <a:effectRef idx="0">
            <a:schemeClr val="accent1"/>
          </a:effectRef>
          <a:fontRef idx="minor">
            <a:schemeClr val="tx1"/>
          </a:fontRef>
        </p:style>
      </p:cxnSp>
      <p:sp>
        <p:nvSpPr>
          <p:cNvPr id="40" name="Shape 556">
            <a:extLst>
              <a:ext uri="{FF2B5EF4-FFF2-40B4-BE49-F238E27FC236}">
                <a16:creationId xmlns:a16="http://schemas.microsoft.com/office/drawing/2014/main" id="{11F1EA9C-EE68-46E4-BB98-ECEC9157E777}"/>
              </a:ext>
            </a:extLst>
          </p:cNvPr>
          <p:cNvSpPr/>
          <p:nvPr/>
        </p:nvSpPr>
        <p:spPr>
          <a:xfrm>
            <a:off x="1938815" y="419277"/>
            <a:ext cx="2099381" cy="1972329"/>
          </a:xfrm>
          <a:prstGeom prst="rect">
            <a:avLst/>
          </a:prstGeom>
          <a:solidFill>
            <a:schemeClr val="bg1"/>
          </a:solidFill>
          <a:ln w="12700">
            <a:noFill/>
            <a:miter lim="400000"/>
          </a:ln>
          <a:extLst>
            <a:ext uri="{C572A759-6A51-4108-AA02-DFA0A04FC94B}">
              <ma14:wrappingTextBoxFlag xmlns="" xmlns:ma14="http://schemas.microsoft.com/office/mac/drawingml/2011/main" val="1"/>
            </a:ext>
          </a:extLst>
        </p:spPr>
        <p:txBody>
          <a:bodyPr wrap="square" lIns="50797" tIns="50797" rIns="50797" bIns="50797" anchor="ctr" anchorCtr="0">
            <a:spAutoFit/>
          </a:bodyPr>
          <a:lstStyle>
            <a:lvl1pPr>
              <a:defRPr sz="1100"/>
            </a:lvl1pPr>
          </a:lstStyle>
          <a:p>
            <a:r>
              <a:rPr lang="da-DK" sz="1350" dirty="0"/>
              <a:t>Jannie klikker nu på ”Samtykke ”-aktiviteten. Her bliver hun bedt om at give samtykke til, at appen må hente data, der i forvejen findes i de offentlige registre om hende og hendes tidligere graviditeter mv., så hun ikke skal udfylde dette.</a:t>
            </a:r>
          </a:p>
        </p:txBody>
      </p:sp>
      <p:sp>
        <p:nvSpPr>
          <p:cNvPr id="38" name="Shape 556">
            <a:extLst>
              <a:ext uri="{FF2B5EF4-FFF2-40B4-BE49-F238E27FC236}">
                <a16:creationId xmlns:a16="http://schemas.microsoft.com/office/drawing/2014/main" id="{4C82A386-2C47-4270-81A6-D93C24404877}"/>
              </a:ext>
            </a:extLst>
          </p:cNvPr>
          <p:cNvSpPr/>
          <p:nvPr/>
        </p:nvSpPr>
        <p:spPr>
          <a:xfrm>
            <a:off x="4358803" y="419277"/>
            <a:ext cx="2286567" cy="1764580"/>
          </a:xfrm>
          <a:prstGeom prst="rect">
            <a:avLst/>
          </a:prstGeom>
          <a:solidFill>
            <a:schemeClr val="bg1"/>
          </a:solidFill>
          <a:ln w="12700">
            <a:noFill/>
            <a:miter lim="400000"/>
          </a:ln>
          <a:extLst>
            <a:ext uri="{C572A759-6A51-4108-AA02-DFA0A04FC94B}">
              <ma14:wrappingTextBoxFlag xmlns="" xmlns:ma14="http://schemas.microsoft.com/office/mac/drawingml/2011/main" val="1"/>
            </a:ext>
          </a:extLst>
        </p:spPr>
        <p:txBody>
          <a:bodyPr wrap="square" lIns="50797" tIns="50797" rIns="50797" bIns="50797" anchor="ctr" anchorCtr="0">
            <a:spAutoFit/>
          </a:bodyPr>
          <a:lstStyle>
            <a:lvl1pPr>
              <a:defRPr sz="1100"/>
            </a:lvl1pPr>
          </a:lstStyle>
          <a:p>
            <a:r>
              <a:rPr lang="da-DK" sz="1350" dirty="0"/>
              <a:t>Jannie åbner spørgeskemaet. Hun kan se, at det består af 2 dele: data, der er hentet fra andre systemer, og som hun skal godkende. Og data hun selv skal skrive ind. Hun udfylder skemaet og sender det.</a:t>
            </a:r>
            <a:endParaRPr lang="da-DK" sz="1350" dirty="0">
              <a:solidFill>
                <a:schemeClr val="tx2">
                  <a:lumMod val="50000"/>
                </a:schemeClr>
              </a:solidFill>
            </a:endParaRPr>
          </a:p>
        </p:txBody>
      </p:sp>
      <p:sp>
        <p:nvSpPr>
          <p:cNvPr id="39" name="Shape 556">
            <a:extLst>
              <a:ext uri="{FF2B5EF4-FFF2-40B4-BE49-F238E27FC236}">
                <a16:creationId xmlns:a16="http://schemas.microsoft.com/office/drawing/2014/main" id="{618E7DF6-584A-4240-A6E3-052B09DC753C}"/>
              </a:ext>
            </a:extLst>
          </p:cNvPr>
          <p:cNvSpPr/>
          <p:nvPr/>
        </p:nvSpPr>
        <p:spPr>
          <a:xfrm>
            <a:off x="6951802" y="419277"/>
            <a:ext cx="2099381" cy="1764580"/>
          </a:xfrm>
          <a:prstGeom prst="rect">
            <a:avLst/>
          </a:prstGeom>
          <a:solidFill>
            <a:schemeClr val="bg1"/>
          </a:solidFill>
          <a:ln w="12700">
            <a:noFill/>
            <a:miter lim="400000"/>
          </a:ln>
          <a:extLst>
            <a:ext uri="{C572A759-6A51-4108-AA02-DFA0A04FC94B}">
              <ma14:wrappingTextBoxFlag xmlns="" xmlns:ma14="http://schemas.microsoft.com/office/mac/drawingml/2011/main" val="1"/>
            </a:ext>
          </a:extLst>
        </p:spPr>
        <p:txBody>
          <a:bodyPr wrap="square" lIns="50797" tIns="50797" rIns="50797" bIns="50797" anchor="ctr" anchorCtr="0">
            <a:spAutoFit/>
          </a:bodyPr>
          <a:lstStyle>
            <a:lvl1pPr>
              <a:defRPr sz="1100"/>
            </a:lvl1pPr>
          </a:lstStyle>
          <a:p>
            <a:r>
              <a:rPr lang="da-DK" sz="1350" dirty="0"/>
              <a:t>Jannie går nu, sammen med Kasper til den første konsultation hos sin egen læge, Anne. Anne gennemgår de oplysninger Jannie har lagt ind og snakker med hende om dem.</a:t>
            </a:r>
            <a:endParaRPr lang="da-DK" sz="1350" dirty="0">
              <a:solidFill>
                <a:schemeClr val="tx2">
                  <a:lumMod val="50000"/>
                </a:schemeClr>
              </a:solidFill>
              <a:highlight>
                <a:srgbClr val="FFFF00"/>
              </a:highlight>
            </a:endParaRPr>
          </a:p>
        </p:txBody>
      </p:sp>
      <p:sp>
        <p:nvSpPr>
          <p:cNvPr id="47" name="Shape 556">
            <a:extLst>
              <a:ext uri="{FF2B5EF4-FFF2-40B4-BE49-F238E27FC236}">
                <a16:creationId xmlns:a16="http://schemas.microsoft.com/office/drawing/2014/main" id="{A1678334-7246-4514-AB68-6E403E2D72CE}"/>
              </a:ext>
            </a:extLst>
          </p:cNvPr>
          <p:cNvSpPr/>
          <p:nvPr/>
        </p:nvSpPr>
        <p:spPr>
          <a:xfrm>
            <a:off x="13911267" y="222978"/>
            <a:ext cx="2284885" cy="2387827"/>
          </a:xfrm>
          <a:prstGeom prst="rect">
            <a:avLst/>
          </a:prstGeom>
          <a:solidFill>
            <a:schemeClr val="bg1"/>
          </a:solidFill>
          <a:ln w="12700">
            <a:noFill/>
            <a:miter lim="400000"/>
          </a:ln>
          <a:extLst>
            <a:ext uri="{C572A759-6A51-4108-AA02-DFA0A04FC94B}">
              <ma14:wrappingTextBoxFlag xmlns="" xmlns:ma14="http://schemas.microsoft.com/office/mac/drawingml/2011/main" val="1"/>
            </a:ext>
          </a:extLst>
        </p:spPr>
        <p:txBody>
          <a:bodyPr wrap="square" lIns="50797" tIns="50797" rIns="50797" bIns="50797" anchor="ctr" anchorCtr="0">
            <a:spAutoFit/>
          </a:bodyPr>
          <a:lstStyle>
            <a:lvl1pPr>
              <a:defRPr sz="1100"/>
            </a:lvl1pPr>
          </a:lstStyle>
          <a:p>
            <a:r>
              <a:rPr lang="da-DK" sz="1350" dirty="0"/>
              <a:t>Jannie får besked om, at der er nyt til hende i appen. Hun åbner og ser de to bookede aftaler. Hun kan se tid og sted, rejseplan og kort og har mulighed for at sende en besked til jordemoderen. </a:t>
            </a:r>
          </a:p>
          <a:p>
            <a:r>
              <a:rPr lang="da-DK" sz="1350" dirty="0">
                <a:solidFill>
                  <a:schemeClr val="tx2">
                    <a:lumMod val="50000"/>
                  </a:schemeClr>
                </a:solidFill>
              </a:rPr>
              <a:t>Jannie ser, at hun kan invitere nogen med til sine aftaler og inviterer straks Kasper til den 1. jordemodersamtale.</a:t>
            </a:r>
          </a:p>
        </p:txBody>
      </p:sp>
      <p:sp>
        <p:nvSpPr>
          <p:cNvPr id="48" name="Shape 556">
            <a:extLst>
              <a:ext uri="{FF2B5EF4-FFF2-40B4-BE49-F238E27FC236}">
                <a16:creationId xmlns:a16="http://schemas.microsoft.com/office/drawing/2014/main" id="{8FFA63E4-706E-4CBE-8FB1-2072A8F59AF2}"/>
              </a:ext>
            </a:extLst>
          </p:cNvPr>
          <p:cNvSpPr/>
          <p:nvPr/>
        </p:nvSpPr>
        <p:spPr>
          <a:xfrm>
            <a:off x="16486426" y="155306"/>
            <a:ext cx="2295315" cy="2595576"/>
          </a:xfrm>
          <a:prstGeom prst="rect">
            <a:avLst/>
          </a:prstGeom>
          <a:solidFill>
            <a:schemeClr val="bg1"/>
          </a:solidFill>
          <a:ln w="12700">
            <a:noFill/>
            <a:miter lim="400000"/>
          </a:ln>
          <a:extLst>
            <a:ext uri="{C572A759-6A51-4108-AA02-DFA0A04FC94B}">
              <ma14:wrappingTextBoxFlag xmlns="" xmlns:ma14="http://schemas.microsoft.com/office/mac/drawingml/2011/main" val="1"/>
            </a:ext>
          </a:extLst>
        </p:spPr>
        <p:txBody>
          <a:bodyPr wrap="square" lIns="50797" tIns="50797" rIns="50797" bIns="50797" anchor="ctr" anchorCtr="0">
            <a:spAutoFit/>
          </a:bodyPr>
          <a:lstStyle>
            <a:lvl1pPr>
              <a:defRPr sz="1100"/>
            </a:lvl1pPr>
          </a:lstStyle>
          <a:p>
            <a:r>
              <a:rPr lang="da-DK" sz="1350" dirty="0"/>
              <a:t>Jannie er bekymret over, at hun har så meget kvalme. Hun har læst om det i appens graviditetshåndbog, men hun vil gerne være sikker på, at hun har forstået det korrekt. Hun bruger derfor beskedfunktionen til at skrive et spørgsmål til jordemoderen. Hun får med det samme at vide, at det godt kan tage nogle dage, før hun får svar.</a:t>
            </a:r>
            <a:endParaRPr lang="da-DK" sz="1350" dirty="0">
              <a:solidFill>
                <a:schemeClr val="tx2">
                  <a:lumMod val="50000"/>
                </a:schemeClr>
              </a:solidFill>
            </a:endParaRPr>
          </a:p>
        </p:txBody>
      </p:sp>
      <p:sp>
        <p:nvSpPr>
          <p:cNvPr id="32" name="Shape 556">
            <a:extLst>
              <a:ext uri="{FF2B5EF4-FFF2-40B4-BE49-F238E27FC236}">
                <a16:creationId xmlns:a16="http://schemas.microsoft.com/office/drawing/2014/main" id="{FF1E3C81-27CC-4102-B113-C0F37EF8530B}"/>
              </a:ext>
            </a:extLst>
          </p:cNvPr>
          <p:cNvSpPr/>
          <p:nvPr/>
        </p:nvSpPr>
        <p:spPr>
          <a:xfrm>
            <a:off x="5682849" y="3005412"/>
            <a:ext cx="3283886" cy="1556830"/>
          </a:xfrm>
          <a:prstGeom prst="rect">
            <a:avLst/>
          </a:prstGeom>
          <a:solidFill>
            <a:schemeClr val="bg1"/>
          </a:solidFill>
          <a:ln w="12700">
            <a:noFill/>
            <a:miter lim="400000"/>
          </a:ln>
          <a:extLst>
            <a:ext uri="{C572A759-6A51-4108-AA02-DFA0A04FC94B}">
              <ma14:wrappingTextBoxFlag xmlns="" xmlns:ma14="http://schemas.microsoft.com/office/mac/drawingml/2011/main" val="1"/>
            </a:ext>
          </a:extLst>
        </p:spPr>
        <p:txBody>
          <a:bodyPr wrap="square" lIns="50797" tIns="50797" rIns="50797" bIns="50797" anchor="ctr" anchorCtr="0">
            <a:spAutoFit/>
          </a:bodyPr>
          <a:lstStyle>
            <a:lvl1pPr>
              <a:defRPr sz="1100"/>
            </a:lvl1pPr>
          </a:lstStyle>
          <a:p>
            <a:r>
              <a:rPr lang="da-DK" sz="1350" dirty="0">
                <a:solidFill>
                  <a:schemeClr val="tx2">
                    <a:lumMod val="50000"/>
                  </a:schemeClr>
                </a:solidFill>
              </a:rPr>
              <a:t>Anne bruger PRO-data som udgangspunkt for en dialog med Jannie. Jannie fortæller, at hun er fest- og stress-ryger, og at den sidste graviditet var meget stressfyldt for hendes, selvom den på papiret forløb godt. Anne noterer dette og andre uddybende information. </a:t>
            </a:r>
          </a:p>
        </p:txBody>
      </p:sp>
      <p:sp>
        <p:nvSpPr>
          <p:cNvPr id="33" name="Shape 556">
            <a:extLst>
              <a:ext uri="{FF2B5EF4-FFF2-40B4-BE49-F238E27FC236}">
                <a16:creationId xmlns:a16="http://schemas.microsoft.com/office/drawing/2014/main" id="{8D69BAA0-57B6-4895-BA9A-105B79E84384}"/>
              </a:ext>
            </a:extLst>
          </p:cNvPr>
          <p:cNvSpPr/>
          <p:nvPr/>
        </p:nvSpPr>
        <p:spPr>
          <a:xfrm>
            <a:off x="9350363" y="3014590"/>
            <a:ext cx="2139957" cy="1349081"/>
          </a:xfrm>
          <a:prstGeom prst="rect">
            <a:avLst/>
          </a:prstGeom>
          <a:solidFill>
            <a:schemeClr val="bg1"/>
          </a:solidFill>
          <a:ln w="12700">
            <a:noFill/>
            <a:miter lim="400000"/>
          </a:ln>
          <a:extLst>
            <a:ext uri="{C572A759-6A51-4108-AA02-DFA0A04FC94B}">
              <ma14:wrappingTextBoxFlag xmlns="" xmlns:ma14="http://schemas.microsoft.com/office/mac/drawingml/2011/main" val="1"/>
            </a:ext>
          </a:extLst>
        </p:spPr>
        <p:txBody>
          <a:bodyPr wrap="square" lIns="50797" tIns="50797" rIns="50797" bIns="50797" anchor="ctr" anchorCtr="0">
            <a:spAutoFit/>
          </a:bodyPr>
          <a:lstStyle>
            <a:lvl1pPr>
              <a:defRPr sz="1100"/>
            </a:lvl1pPr>
          </a:lstStyle>
          <a:p>
            <a:r>
              <a:rPr lang="da-DK" sz="1350" dirty="0">
                <a:solidFill>
                  <a:schemeClr val="tx2">
                    <a:lumMod val="50000"/>
                  </a:schemeClr>
                </a:solidFill>
              </a:rPr>
              <a:t>Anne sender en henvisning til visitationen og besked til den kommunale sundhedspleje om, at der en graviditet på vej, og at den gravide er lejlighedsryger.</a:t>
            </a:r>
          </a:p>
        </p:txBody>
      </p:sp>
      <p:sp>
        <p:nvSpPr>
          <p:cNvPr id="34" name="Shape 556">
            <a:extLst>
              <a:ext uri="{FF2B5EF4-FFF2-40B4-BE49-F238E27FC236}">
                <a16:creationId xmlns:a16="http://schemas.microsoft.com/office/drawing/2014/main" id="{AAF1379A-BC3C-4997-8637-F946BA7E2AF3}"/>
              </a:ext>
            </a:extLst>
          </p:cNvPr>
          <p:cNvSpPr/>
          <p:nvPr/>
        </p:nvSpPr>
        <p:spPr>
          <a:xfrm>
            <a:off x="7980459" y="4817863"/>
            <a:ext cx="3579229" cy="1556830"/>
          </a:xfrm>
          <a:prstGeom prst="rect">
            <a:avLst/>
          </a:prstGeom>
          <a:solidFill>
            <a:schemeClr val="bg1"/>
          </a:solidFill>
          <a:ln w="12700">
            <a:noFill/>
            <a:miter lim="400000"/>
          </a:ln>
          <a:extLst>
            <a:ext uri="{C572A759-6A51-4108-AA02-DFA0A04FC94B}">
              <ma14:wrappingTextBoxFlag xmlns="" xmlns:ma14="http://schemas.microsoft.com/office/mac/drawingml/2011/main" val="1"/>
            </a:ext>
          </a:extLst>
        </p:spPr>
        <p:txBody>
          <a:bodyPr wrap="square" lIns="50797" tIns="50797" rIns="50797" bIns="50797" anchor="ctr" anchorCtr="0">
            <a:spAutoFit/>
          </a:bodyPr>
          <a:lstStyle>
            <a:lvl1pPr>
              <a:defRPr sz="1100"/>
            </a:lvl1pPr>
          </a:lstStyle>
          <a:p>
            <a:r>
              <a:rPr lang="da-DK" sz="1350" dirty="0">
                <a:solidFill>
                  <a:schemeClr val="tx2">
                    <a:lumMod val="50000"/>
                  </a:schemeClr>
                </a:solidFill>
              </a:rPr>
              <a:t>I visitationens indbakke står Jannie fremhævet. Visitator kan se, at det, der har trigget fremhævningen, er, at Janie tidligere har født ved kejsersnit. Visitator åbner Jannies graviditetsmappe og kan nu se alle de data, der ligger på Jannies graviditet. Øverst i billedet er de data, der skal bruges til visitationen.</a:t>
            </a:r>
          </a:p>
        </p:txBody>
      </p:sp>
      <p:sp>
        <p:nvSpPr>
          <p:cNvPr id="36" name="Shape 556">
            <a:extLst>
              <a:ext uri="{FF2B5EF4-FFF2-40B4-BE49-F238E27FC236}">
                <a16:creationId xmlns:a16="http://schemas.microsoft.com/office/drawing/2014/main" id="{ACD638DB-91E9-44EF-B57C-31BC1F807D86}"/>
              </a:ext>
            </a:extLst>
          </p:cNvPr>
          <p:cNvSpPr/>
          <p:nvPr/>
        </p:nvSpPr>
        <p:spPr>
          <a:xfrm>
            <a:off x="11817684" y="4745630"/>
            <a:ext cx="2705280" cy="1556830"/>
          </a:xfrm>
          <a:prstGeom prst="rect">
            <a:avLst/>
          </a:prstGeom>
          <a:solidFill>
            <a:schemeClr val="bg1"/>
          </a:solidFill>
          <a:ln w="12700">
            <a:noFill/>
            <a:miter lim="400000"/>
          </a:ln>
          <a:extLst>
            <a:ext uri="{C572A759-6A51-4108-AA02-DFA0A04FC94B}">
              <ma14:wrappingTextBoxFlag xmlns="" xmlns:ma14="http://schemas.microsoft.com/office/mac/drawingml/2011/main" val="1"/>
            </a:ext>
          </a:extLst>
        </p:spPr>
        <p:txBody>
          <a:bodyPr wrap="square" lIns="50797" tIns="50797" rIns="50797" bIns="50797" anchor="ctr" anchorCtr="0">
            <a:spAutoFit/>
          </a:bodyPr>
          <a:lstStyle>
            <a:lvl1pPr>
              <a:defRPr sz="1100"/>
            </a:lvl1pPr>
          </a:lstStyle>
          <a:p>
            <a:r>
              <a:rPr lang="da-DK" sz="1350" dirty="0">
                <a:solidFill>
                  <a:schemeClr val="tx2">
                    <a:lumMod val="50000"/>
                  </a:schemeClr>
                </a:solidFill>
              </a:rPr>
              <a:t>Ud fra da oplysninger hun kan se på Jannie, vurderer visitator, at Jannie skal have et grundpakkeforløb plus konsultationer hos en obstetriker, da hun tidligere har født ved kejsersnit.</a:t>
            </a:r>
            <a:endParaRPr lang="da-DK" sz="1350" dirty="0">
              <a:solidFill>
                <a:schemeClr val="tx2">
                  <a:lumMod val="50000"/>
                </a:schemeClr>
              </a:solidFill>
              <a:highlight>
                <a:srgbClr val="FFFF00"/>
              </a:highlight>
            </a:endParaRPr>
          </a:p>
          <a:p>
            <a:r>
              <a:rPr lang="da-DK" sz="1350" dirty="0">
                <a:solidFill>
                  <a:schemeClr val="tx2">
                    <a:lumMod val="50000"/>
                  </a:schemeClr>
                </a:solidFill>
              </a:rPr>
              <a:t>Visitator vælger grundpakken og tilføjer de ekstra aktiviteter. </a:t>
            </a:r>
          </a:p>
        </p:txBody>
      </p:sp>
      <p:sp>
        <p:nvSpPr>
          <p:cNvPr id="37" name="Shape 556">
            <a:extLst>
              <a:ext uri="{FF2B5EF4-FFF2-40B4-BE49-F238E27FC236}">
                <a16:creationId xmlns:a16="http://schemas.microsoft.com/office/drawing/2014/main" id="{EEEB99DA-5F18-4B08-9730-830780FEFAE6}"/>
              </a:ext>
            </a:extLst>
          </p:cNvPr>
          <p:cNvSpPr/>
          <p:nvPr/>
        </p:nvSpPr>
        <p:spPr>
          <a:xfrm>
            <a:off x="14871524" y="4859070"/>
            <a:ext cx="2139957" cy="1349081"/>
          </a:xfrm>
          <a:prstGeom prst="rect">
            <a:avLst/>
          </a:prstGeom>
          <a:solidFill>
            <a:schemeClr val="bg1"/>
          </a:solidFill>
          <a:ln w="12700">
            <a:noFill/>
            <a:miter lim="400000"/>
          </a:ln>
          <a:extLst>
            <a:ext uri="{C572A759-6A51-4108-AA02-DFA0A04FC94B}">
              <ma14:wrappingTextBoxFlag xmlns="" xmlns:ma14="http://schemas.microsoft.com/office/mac/drawingml/2011/main" val="1"/>
            </a:ext>
          </a:extLst>
        </p:spPr>
        <p:txBody>
          <a:bodyPr wrap="square" lIns="50797" tIns="50797" rIns="50797" bIns="50797" anchor="ctr" anchorCtr="0">
            <a:spAutoFit/>
          </a:bodyPr>
          <a:lstStyle>
            <a:lvl1pPr>
              <a:defRPr sz="1100"/>
            </a:lvl1pPr>
          </a:lstStyle>
          <a:p>
            <a:r>
              <a:rPr lang="da-DK" sz="1350" dirty="0">
                <a:solidFill>
                  <a:schemeClr val="tx2">
                    <a:lumMod val="50000"/>
                  </a:schemeClr>
                </a:solidFill>
              </a:rPr>
              <a:t>Visitationen booker nu første jordemodersamtale, første konsultation hos obstetrikeren og opretter en  </a:t>
            </a:r>
            <a:r>
              <a:rPr lang="da-DK" sz="1350" dirty="0" err="1">
                <a:solidFill>
                  <a:schemeClr val="tx2">
                    <a:lumMod val="50000"/>
                  </a:schemeClr>
                </a:solidFill>
              </a:rPr>
              <a:t>selvbookaftale</a:t>
            </a:r>
            <a:r>
              <a:rPr lang="da-DK" sz="1350" dirty="0">
                <a:solidFill>
                  <a:schemeClr val="tx2">
                    <a:lumMod val="50000"/>
                  </a:schemeClr>
                </a:solidFill>
              </a:rPr>
              <a:t> i ultralydsklinikken.</a:t>
            </a:r>
          </a:p>
        </p:txBody>
      </p:sp>
      <p:sp>
        <p:nvSpPr>
          <p:cNvPr id="41" name="Shape 556">
            <a:extLst>
              <a:ext uri="{FF2B5EF4-FFF2-40B4-BE49-F238E27FC236}">
                <a16:creationId xmlns:a16="http://schemas.microsoft.com/office/drawing/2014/main" id="{CFDEC344-BADD-4F51-AB9A-59EEBCA16EB4}"/>
              </a:ext>
            </a:extLst>
          </p:cNvPr>
          <p:cNvSpPr/>
          <p:nvPr/>
        </p:nvSpPr>
        <p:spPr>
          <a:xfrm>
            <a:off x="15260482" y="6531873"/>
            <a:ext cx="5619056" cy="1556830"/>
          </a:xfrm>
          <a:prstGeom prst="rect">
            <a:avLst/>
          </a:prstGeom>
          <a:solidFill>
            <a:schemeClr val="bg1"/>
          </a:solidFill>
          <a:ln w="12700">
            <a:noFill/>
            <a:miter lim="400000"/>
          </a:ln>
          <a:extLst>
            <a:ext uri="{C572A759-6A51-4108-AA02-DFA0A04FC94B}">
              <ma14:wrappingTextBoxFlag xmlns="" xmlns:ma14="http://schemas.microsoft.com/office/mac/drawingml/2011/main" val="1"/>
            </a:ext>
          </a:extLst>
        </p:spPr>
        <p:txBody>
          <a:bodyPr wrap="square" lIns="50797" tIns="50797" rIns="50797" bIns="50797" anchor="ctr" anchorCtr="0">
            <a:spAutoFit/>
          </a:bodyPr>
          <a:lstStyle>
            <a:lvl1pPr>
              <a:defRPr sz="1100"/>
            </a:lvl1pPr>
          </a:lstStyle>
          <a:p>
            <a:r>
              <a:rPr lang="da-DK" sz="1350" dirty="0">
                <a:solidFill>
                  <a:schemeClr val="tx2">
                    <a:lumMod val="50000"/>
                  </a:schemeClr>
                </a:solidFill>
              </a:rPr>
              <a:t>Jordemoderen ser Jannies spørgsmål. I graviditetsmappen kan hun hurtigt danne sig et overblik over Jannie og hendes graviditet, inden hun svarer.</a:t>
            </a:r>
          </a:p>
          <a:p>
            <a:r>
              <a:rPr lang="da-DK" sz="1350" dirty="0">
                <a:solidFill>
                  <a:schemeClr val="tx2">
                    <a:lumMod val="50000"/>
                  </a:schemeClr>
                </a:solidFill>
              </a:rPr>
              <a:t>Hun svarer Jannie, at hun kan prøve med små hyppige måltider, spise lidt kiks eller lignende, inden hun står op, drikke rigeligt med vand gennem dagen, få sin nattesøvn og lægge små hvil ind, når der er muligt i løbet af dagen. Hun fortæller hende, at det er vigtigt også at acceptere, det er sådan i en periode, og at det ikke er farligt - og at det går over igen. </a:t>
            </a:r>
          </a:p>
        </p:txBody>
      </p:sp>
      <p:sp>
        <p:nvSpPr>
          <p:cNvPr id="42" name="Shape 556">
            <a:extLst>
              <a:ext uri="{FF2B5EF4-FFF2-40B4-BE49-F238E27FC236}">
                <a16:creationId xmlns:a16="http://schemas.microsoft.com/office/drawing/2014/main" id="{E1A3F306-E260-45C2-B6FA-7D2D51FA59B8}"/>
              </a:ext>
            </a:extLst>
          </p:cNvPr>
          <p:cNvSpPr/>
          <p:nvPr/>
        </p:nvSpPr>
        <p:spPr>
          <a:xfrm>
            <a:off x="19088172" y="838690"/>
            <a:ext cx="1373770" cy="1349081"/>
          </a:xfrm>
          <a:prstGeom prst="rect">
            <a:avLst/>
          </a:prstGeom>
          <a:solidFill>
            <a:schemeClr val="bg1"/>
          </a:solidFill>
          <a:ln w="12700">
            <a:noFill/>
            <a:miter lim="400000"/>
          </a:ln>
          <a:extLst>
            <a:ext uri="{C572A759-6A51-4108-AA02-DFA0A04FC94B}">
              <ma14:wrappingTextBoxFlag xmlns="" xmlns:ma14="http://schemas.microsoft.com/office/mac/drawingml/2011/main" val="1"/>
            </a:ext>
          </a:extLst>
        </p:spPr>
        <p:txBody>
          <a:bodyPr wrap="square" lIns="50797" tIns="50797" rIns="50797" bIns="50797" anchor="ctr" anchorCtr="0">
            <a:spAutoFit/>
          </a:bodyPr>
          <a:lstStyle>
            <a:lvl1pPr>
              <a:defRPr sz="1100"/>
            </a:lvl1pPr>
          </a:lstStyle>
          <a:p>
            <a:r>
              <a:rPr lang="da-DK" sz="1350" dirty="0"/>
              <a:t>Jannie bruger selvbook-funktionen til at booke en tid til 1. </a:t>
            </a:r>
            <a:r>
              <a:rPr lang="da-DK" sz="1350" dirty="0" err="1"/>
              <a:t>trimesterscanning</a:t>
            </a:r>
            <a:r>
              <a:rPr lang="da-DK" sz="1350" dirty="0"/>
              <a:t>.</a:t>
            </a:r>
            <a:endParaRPr lang="da-DK" sz="1350" dirty="0">
              <a:solidFill>
                <a:schemeClr val="tx2">
                  <a:lumMod val="50000"/>
                </a:schemeClr>
              </a:solidFill>
            </a:endParaRPr>
          </a:p>
        </p:txBody>
      </p:sp>
      <p:sp>
        <p:nvSpPr>
          <p:cNvPr id="44" name="Shape 556">
            <a:extLst>
              <a:ext uri="{FF2B5EF4-FFF2-40B4-BE49-F238E27FC236}">
                <a16:creationId xmlns:a16="http://schemas.microsoft.com/office/drawing/2014/main" id="{CAFD5D74-ABCC-4336-8D67-0357A9BFE50F}"/>
              </a:ext>
            </a:extLst>
          </p:cNvPr>
          <p:cNvSpPr/>
          <p:nvPr/>
        </p:nvSpPr>
        <p:spPr>
          <a:xfrm>
            <a:off x="20732179" y="331386"/>
            <a:ext cx="3395872" cy="2387827"/>
          </a:xfrm>
          <a:prstGeom prst="rect">
            <a:avLst/>
          </a:prstGeom>
          <a:solidFill>
            <a:schemeClr val="bg1"/>
          </a:solidFill>
          <a:ln w="12700">
            <a:noFill/>
            <a:miter lim="400000"/>
          </a:ln>
          <a:extLst>
            <a:ext uri="{C572A759-6A51-4108-AA02-DFA0A04FC94B}">
              <ma14:wrappingTextBoxFlag xmlns="" xmlns:ma14="http://schemas.microsoft.com/office/mac/drawingml/2011/main" val="1"/>
            </a:ext>
          </a:extLst>
        </p:spPr>
        <p:txBody>
          <a:bodyPr wrap="square" lIns="50797" tIns="50797" rIns="50797" bIns="50797" anchor="ctr" anchorCtr="0">
            <a:spAutoFit/>
          </a:bodyPr>
          <a:lstStyle>
            <a:lvl1pPr>
              <a:defRPr sz="1100"/>
            </a:lvl1pPr>
          </a:lstStyle>
          <a:p>
            <a:r>
              <a:rPr lang="da-DK" sz="1350" dirty="0">
                <a:solidFill>
                  <a:schemeClr val="tx2">
                    <a:lumMod val="50000"/>
                  </a:schemeClr>
                </a:solidFill>
              </a:rPr>
              <a:t>Jannie og Kasper vil gerne have deres to børn med, når de får at vide, om den lille ny bliver en dreng eller pige. De har i de oplysninger, der står på 1.trimesterscannings-aktiviteten læst, at man ikke må have mindre børn med. De booker derfor en tid til en kønsscanning på en privat scanningsklinik.</a:t>
            </a:r>
          </a:p>
          <a:p>
            <a:r>
              <a:rPr lang="da-DK" sz="1350" dirty="0">
                <a:solidFill>
                  <a:schemeClr val="tx2">
                    <a:lumMod val="50000"/>
                  </a:schemeClr>
                </a:solidFill>
              </a:rPr>
              <a:t>Jannie opretter denne aktivitet selv i sit forløb i appen, og krydser af at de sundhedsfaglige aktører i hendes forløb godt må se, at hun har denne aktivitet.</a:t>
            </a:r>
          </a:p>
        </p:txBody>
      </p:sp>
      <p:cxnSp>
        <p:nvCxnSpPr>
          <p:cNvPr id="49" name="Straight Connector 48">
            <a:extLst>
              <a:ext uri="{FF2B5EF4-FFF2-40B4-BE49-F238E27FC236}">
                <a16:creationId xmlns:a16="http://schemas.microsoft.com/office/drawing/2014/main" id="{C0DF452C-B3B2-444B-A315-757EB06CD0CE}"/>
              </a:ext>
            </a:extLst>
          </p:cNvPr>
          <p:cNvCxnSpPr>
            <a:cxnSpLocks/>
          </p:cNvCxnSpPr>
          <p:nvPr/>
        </p:nvCxnSpPr>
        <p:spPr>
          <a:xfrm>
            <a:off x="9079310" y="3835169"/>
            <a:ext cx="271144" cy="0"/>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35FEC1CF-0A5F-48A4-B6F4-0537E45D8318}"/>
              </a:ext>
            </a:extLst>
          </p:cNvPr>
          <p:cNvCxnSpPr>
            <a:cxnSpLocks/>
          </p:cNvCxnSpPr>
          <p:nvPr/>
        </p:nvCxnSpPr>
        <p:spPr>
          <a:xfrm>
            <a:off x="11599452" y="5597780"/>
            <a:ext cx="271144" cy="0"/>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C9F9B40-0575-4217-9A4E-B43AF6A83334}"/>
              </a:ext>
            </a:extLst>
          </p:cNvPr>
          <p:cNvCxnSpPr>
            <a:cxnSpLocks/>
          </p:cNvCxnSpPr>
          <p:nvPr/>
        </p:nvCxnSpPr>
        <p:spPr>
          <a:xfrm>
            <a:off x="14653857" y="5597780"/>
            <a:ext cx="271144" cy="0"/>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07090C8F-40A8-4748-8E83-4E122D75260C}"/>
              </a:ext>
            </a:extLst>
          </p:cNvPr>
          <p:cNvCxnSpPr>
            <a:cxnSpLocks/>
          </p:cNvCxnSpPr>
          <p:nvPr/>
        </p:nvCxnSpPr>
        <p:spPr>
          <a:xfrm>
            <a:off x="4137626" y="1501861"/>
            <a:ext cx="271144" cy="0"/>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726E45B2-006F-4CD0-9CDE-C9F28BA7513A}"/>
              </a:ext>
            </a:extLst>
          </p:cNvPr>
          <p:cNvCxnSpPr>
            <a:cxnSpLocks/>
          </p:cNvCxnSpPr>
          <p:nvPr/>
        </p:nvCxnSpPr>
        <p:spPr>
          <a:xfrm>
            <a:off x="6718084" y="1501861"/>
            <a:ext cx="271144" cy="0"/>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537E8B51-D9D1-471C-9A85-C4876BCD0492}"/>
              </a:ext>
            </a:extLst>
          </p:cNvPr>
          <p:cNvCxnSpPr>
            <a:cxnSpLocks/>
          </p:cNvCxnSpPr>
          <p:nvPr/>
        </p:nvCxnSpPr>
        <p:spPr>
          <a:xfrm flipV="1">
            <a:off x="15393488" y="2673579"/>
            <a:ext cx="0" cy="2228318"/>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7178B9C6-A494-4FE5-A354-F5B9E95B68ED}"/>
              </a:ext>
            </a:extLst>
          </p:cNvPr>
          <p:cNvCxnSpPr>
            <a:cxnSpLocks/>
          </p:cNvCxnSpPr>
          <p:nvPr/>
        </p:nvCxnSpPr>
        <p:spPr>
          <a:xfrm flipV="1">
            <a:off x="18117759" y="2923807"/>
            <a:ext cx="0" cy="3547675"/>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69C7BF3A-506A-4139-A8FE-ABCEBAB32AE1}"/>
              </a:ext>
            </a:extLst>
          </p:cNvPr>
          <p:cNvCxnSpPr>
            <a:cxnSpLocks/>
          </p:cNvCxnSpPr>
          <p:nvPr/>
        </p:nvCxnSpPr>
        <p:spPr>
          <a:xfrm>
            <a:off x="17380240" y="2923807"/>
            <a:ext cx="0" cy="3547674"/>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D2239296-FA04-48EB-802C-D17BC1B98E9C}"/>
              </a:ext>
            </a:extLst>
          </p:cNvPr>
          <p:cNvCxnSpPr>
            <a:cxnSpLocks/>
          </p:cNvCxnSpPr>
          <p:nvPr/>
        </p:nvCxnSpPr>
        <p:spPr>
          <a:xfrm>
            <a:off x="16281313" y="1540680"/>
            <a:ext cx="271144" cy="0"/>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1D6D45DC-86DD-4651-ADC0-089BED61C5EE}"/>
              </a:ext>
            </a:extLst>
          </p:cNvPr>
          <p:cNvCxnSpPr>
            <a:cxnSpLocks/>
          </p:cNvCxnSpPr>
          <p:nvPr/>
        </p:nvCxnSpPr>
        <p:spPr>
          <a:xfrm>
            <a:off x="18850277" y="1540680"/>
            <a:ext cx="271144" cy="0"/>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15622961-B125-4B3E-8FD9-91EA01F45590}"/>
              </a:ext>
            </a:extLst>
          </p:cNvPr>
          <p:cNvCxnSpPr>
            <a:cxnSpLocks/>
          </p:cNvCxnSpPr>
          <p:nvPr/>
        </p:nvCxnSpPr>
        <p:spPr>
          <a:xfrm>
            <a:off x="20524659" y="1540680"/>
            <a:ext cx="271144" cy="0"/>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1" name="Oval 80">
            <a:extLst>
              <a:ext uri="{FF2B5EF4-FFF2-40B4-BE49-F238E27FC236}">
                <a16:creationId xmlns:a16="http://schemas.microsoft.com/office/drawing/2014/main" id="{4C6B358F-BA05-4A4B-AB38-07D61D5827E7}"/>
              </a:ext>
            </a:extLst>
          </p:cNvPr>
          <p:cNvSpPr/>
          <p:nvPr/>
        </p:nvSpPr>
        <p:spPr>
          <a:xfrm>
            <a:off x="393136" y="1150313"/>
            <a:ext cx="1283358" cy="1283358"/>
          </a:xfrm>
          <a:prstGeom prst="ellipse">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82" name="Oval 81">
            <a:extLst>
              <a:ext uri="{FF2B5EF4-FFF2-40B4-BE49-F238E27FC236}">
                <a16:creationId xmlns:a16="http://schemas.microsoft.com/office/drawing/2014/main" id="{3CA8A87D-7EB9-4758-8C45-282278A54B14}"/>
              </a:ext>
            </a:extLst>
          </p:cNvPr>
          <p:cNvSpPr/>
          <p:nvPr/>
        </p:nvSpPr>
        <p:spPr>
          <a:xfrm>
            <a:off x="393136" y="3194289"/>
            <a:ext cx="1283358" cy="1283358"/>
          </a:xfrm>
          <a:prstGeom prst="ellipse">
            <a:avLst/>
          </a:prstGeom>
          <a:blipFill>
            <a:blip r:embed="rId3"/>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83" name="Oval 82">
            <a:extLst>
              <a:ext uri="{FF2B5EF4-FFF2-40B4-BE49-F238E27FC236}">
                <a16:creationId xmlns:a16="http://schemas.microsoft.com/office/drawing/2014/main" id="{9F63822A-BE6D-48BB-B035-C15D5190EBBA}"/>
              </a:ext>
            </a:extLst>
          </p:cNvPr>
          <p:cNvSpPr/>
          <p:nvPr/>
        </p:nvSpPr>
        <p:spPr>
          <a:xfrm>
            <a:off x="393136" y="4956027"/>
            <a:ext cx="1283358" cy="1283358"/>
          </a:xfrm>
          <a:prstGeom prst="ellipse">
            <a:avLst/>
          </a:prstGeom>
          <a:blipFill>
            <a:blip r:embed="rId4"/>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4" name="Oval 83">
            <a:extLst>
              <a:ext uri="{FF2B5EF4-FFF2-40B4-BE49-F238E27FC236}">
                <a16:creationId xmlns:a16="http://schemas.microsoft.com/office/drawing/2014/main" id="{957B7CF1-438A-44F7-ADED-7F93176E1B6D}"/>
              </a:ext>
            </a:extLst>
          </p:cNvPr>
          <p:cNvSpPr/>
          <p:nvPr/>
        </p:nvSpPr>
        <p:spPr>
          <a:xfrm>
            <a:off x="393136" y="6793701"/>
            <a:ext cx="1283358" cy="1283358"/>
          </a:xfrm>
          <a:prstGeom prst="ellipse">
            <a:avLst/>
          </a:prstGeom>
          <a:blipFill>
            <a:blip r:embed="rId5"/>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85" name="Oval 84">
            <a:extLst>
              <a:ext uri="{FF2B5EF4-FFF2-40B4-BE49-F238E27FC236}">
                <a16:creationId xmlns:a16="http://schemas.microsoft.com/office/drawing/2014/main" id="{98D48944-6558-4C00-B532-20C21B133E16}"/>
              </a:ext>
            </a:extLst>
          </p:cNvPr>
          <p:cNvSpPr/>
          <p:nvPr/>
        </p:nvSpPr>
        <p:spPr>
          <a:xfrm>
            <a:off x="393136" y="8637782"/>
            <a:ext cx="1283358" cy="1283358"/>
          </a:xfrm>
          <a:prstGeom prst="ellipse">
            <a:avLst/>
          </a:prstGeom>
          <a:blipFill>
            <a:blip r:embed="rId6"/>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86" name="Oval 85">
            <a:extLst>
              <a:ext uri="{FF2B5EF4-FFF2-40B4-BE49-F238E27FC236}">
                <a16:creationId xmlns:a16="http://schemas.microsoft.com/office/drawing/2014/main" id="{65B60A04-7674-4D75-8DD9-322BCC2FA0BC}"/>
              </a:ext>
            </a:extLst>
          </p:cNvPr>
          <p:cNvSpPr/>
          <p:nvPr/>
        </p:nvSpPr>
        <p:spPr>
          <a:xfrm>
            <a:off x="393136" y="10352162"/>
            <a:ext cx="1283358" cy="1283358"/>
          </a:xfrm>
          <a:prstGeom prst="ellipse">
            <a:avLst/>
          </a:prstGeom>
          <a:blipFill>
            <a:blip r:embed="rId7"/>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87" name="Oval 86">
            <a:extLst>
              <a:ext uri="{FF2B5EF4-FFF2-40B4-BE49-F238E27FC236}">
                <a16:creationId xmlns:a16="http://schemas.microsoft.com/office/drawing/2014/main" id="{891FDC4B-E8C9-413C-8CCA-9700CA1125C6}"/>
              </a:ext>
            </a:extLst>
          </p:cNvPr>
          <p:cNvSpPr/>
          <p:nvPr/>
        </p:nvSpPr>
        <p:spPr>
          <a:xfrm>
            <a:off x="393136" y="12103504"/>
            <a:ext cx="1283358" cy="1283358"/>
          </a:xfrm>
          <a:prstGeom prst="ellipse">
            <a:avLst/>
          </a:prstGeom>
          <a:blipFill>
            <a:blip r:embed="rId8"/>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Tree>
    <p:extLst>
      <p:ext uri="{BB962C8B-B14F-4D97-AF65-F5344CB8AC3E}">
        <p14:creationId xmlns:p14="http://schemas.microsoft.com/office/powerpoint/2010/main" val="1501500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0" name="Straight Connector 69">
            <a:extLst>
              <a:ext uri="{FF2B5EF4-FFF2-40B4-BE49-F238E27FC236}">
                <a16:creationId xmlns:a16="http://schemas.microsoft.com/office/drawing/2014/main" id="{357AC328-BE62-4A45-8A71-A4C18F43C4DA}"/>
              </a:ext>
            </a:extLst>
          </p:cNvPr>
          <p:cNvCxnSpPr>
            <a:cxnSpLocks/>
          </p:cNvCxnSpPr>
          <p:nvPr/>
        </p:nvCxnSpPr>
        <p:spPr>
          <a:xfrm flipV="1">
            <a:off x="19661440" y="2621079"/>
            <a:ext cx="0" cy="1449860"/>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0FF30AE8-0EDA-43BB-B690-46E11B16C2FB}"/>
              </a:ext>
            </a:extLst>
          </p:cNvPr>
          <p:cNvCxnSpPr>
            <a:cxnSpLocks/>
          </p:cNvCxnSpPr>
          <p:nvPr/>
        </p:nvCxnSpPr>
        <p:spPr>
          <a:xfrm flipV="1">
            <a:off x="22833578" y="2593023"/>
            <a:ext cx="0" cy="2955833"/>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B32E3B9B-827B-4149-91E2-ED668A59BF88}"/>
              </a:ext>
            </a:extLst>
          </p:cNvPr>
          <p:cNvCxnSpPr>
            <a:cxnSpLocks/>
          </p:cNvCxnSpPr>
          <p:nvPr/>
        </p:nvCxnSpPr>
        <p:spPr>
          <a:xfrm>
            <a:off x="17976318" y="1562185"/>
            <a:ext cx="6230344" cy="0"/>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5B1F4842-1825-4775-B6B8-439E59BEE10D}"/>
              </a:ext>
            </a:extLst>
          </p:cNvPr>
          <p:cNvCxnSpPr>
            <a:cxnSpLocks/>
          </p:cNvCxnSpPr>
          <p:nvPr/>
        </p:nvCxnSpPr>
        <p:spPr>
          <a:xfrm>
            <a:off x="3390233" y="1534975"/>
            <a:ext cx="11330761" cy="51092"/>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Shape 556">
            <a:extLst>
              <a:ext uri="{FF2B5EF4-FFF2-40B4-BE49-F238E27FC236}">
                <a16:creationId xmlns:a16="http://schemas.microsoft.com/office/drawing/2014/main" id="{DA3138D2-A154-428A-93BA-02C2EEEB7A63}"/>
              </a:ext>
            </a:extLst>
          </p:cNvPr>
          <p:cNvSpPr/>
          <p:nvPr/>
        </p:nvSpPr>
        <p:spPr>
          <a:xfrm>
            <a:off x="361812" y="582603"/>
            <a:ext cx="2099381" cy="310335"/>
          </a:xfrm>
          <a:prstGeom prst="rect">
            <a:avLst/>
          </a:prstGeom>
          <a:ln w="12700">
            <a:noFill/>
            <a:miter lim="400000"/>
          </a:ln>
          <a:extLst>
            <a:ext uri="{C572A759-6A51-4108-AA02-DFA0A04FC94B}">
              <ma14:wrappingTextBoxFlag xmlns="" xmlns:ma14="http://schemas.microsoft.com/office/mac/drawingml/2011/main" val="1"/>
            </a:ext>
          </a:extLst>
        </p:spPr>
        <p:txBody>
          <a:bodyPr wrap="square" lIns="50797" tIns="50797" rIns="50797" bIns="50797" anchor="t" anchorCtr="0">
            <a:spAutoFit/>
          </a:bodyPr>
          <a:lstStyle>
            <a:lvl1pPr>
              <a:defRPr sz="1100"/>
            </a:lvl1pPr>
          </a:lstStyle>
          <a:p>
            <a:pPr algn="l"/>
            <a:r>
              <a:rPr lang="da-DK" sz="1350" b="1">
                <a:solidFill>
                  <a:schemeClr val="tx2">
                    <a:lumMod val="50000"/>
                  </a:schemeClr>
                </a:solidFill>
              </a:rPr>
              <a:t>Gravide</a:t>
            </a:r>
            <a:endParaRPr lang="da-DK" sz="1350" b="1" dirty="0">
              <a:solidFill>
                <a:schemeClr val="tx2">
                  <a:lumMod val="50000"/>
                </a:schemeClr>
              </a:solidFill>
            </a:endParaRPr>
          </a:p>
        </p:txBody>
      </p:sp>
      <p:sp>
        <p:nvSpPr>
          <p:cNvPr id="11" name="Shape 556">
            <a:extLst>
              <a:ext uri="{FF2B5EF4-FFF2-40B4-BE49-F238E27FC236}">
                <a16:creationId xmlns:a16="http://schemas.microsoft.com/office/drawing/2014/main" id="{AA39C2B3-120D-47DE-9B12-1EA135D70DD9}"/>
              </a:ext>
            </a:extLst>
          </p:cNvPr>
          <p:cNvSpPr/>
          <p:nvPr/>
        </p:nvSpPr>
        <p:spPr>
          <a:xfrm>
            <a:off x="361815" y="2878508"/>
            <a:ext cx="2099381" cy="310335"/>
          </a:xfrm>
          <a:prstGeom prst="rect">
            <a:avLst/>
          </a:prstGeom>
          <a:ln w="12700">
            <a:noFill/>
            <a:miter lim="400000"/>
          </a:ln>
          <a:extLst>
            <a:ext uri="{C572A759-6A51-4108-AA02-DFA0A04FC94B}">
              <ma14:wrappingTextBoxFlag xmlns="" xmlns:ma14="http://schemas.microsoft.com/office/mac/drawingml/2011/main" val="1"/>
            </a:ext>
          </a:extLst>
        </p:spPr>
        <p:txBody>
          <a:bodyPr wrap="square" lIns="50797" tIns="50797" rIns="50797" bIns="50797" anchor="t" anchorCtr="0">
            <a:spAutoFit/>
          </a:bodyPr>
          <a:lstStyle>
            <a:lvl1pPr>
              <a:defRPr sz="1100"/>
            </a:lvl1pPr>
          </a:lstStyle>
          <a:p>
            <a:pPr algn="l"/>
            <a:r>
              <a:rPr lang="da-DK" sz="1350" b="1">
                <a:solidFill>
                  <a:schemeClr val="tx2">
                    <a:lumMod val="50000"/>
                  </a:schemeClr>
                </a:solidFill>
              </a:rPr>
              <a:t>Praktiserende læge</a:t>
            </a:r>
            <a:endParaRPr lang="da-DK" sz="1350" b="1" dirty="0">
              <a:solidFill>
                <a:schemeClr val="tx2">
                  <a:lumMod val="50000"/>
                </a:schemeClr>
              </a:solidFill>
            </a:endParaRPr>
          </a:p>
        </p:txBody>
      </p:sp>
      <p:sp>
        <p:nvSpPr>
          <p:cNvPr id="12" name="Shape 556">
            <a:extLst>
              <a:ext uri="{FF2B5EF4-FFF2-40B4-BE49-F238E27FC236}">
                <a16:creationId xmlns:a16="http://schemas.microsoft.com/office/drawing/2014/main" id="{22EEDAA7-ADC6-4703-B375-C3F50A4AC567}"/>
              </a:ext>
            </a:extLst>
          </p:cNvPr>
          <p:cNvSpPr/>
          <p:nvPr/>
        </p:nvSpPr>
        <p:spPr>
          <a:xfrm>
            <a:off x="361814" y="4631945"/>
            <a:ext cx="2099381" cy="310335"/>
          </a:xfrm>
          <a:prstGeom prst="rect">
            <a:avLst/>
          </a:prstGeom>
          <a:ln w="12700">
            <a:noFill/>
            <a:miter lim="400000"/>
          </a:ln>
          <a:extLst>
            <a:ext uri="{C572A759-6A51-4108-AA02-DFA0A04FC94B}">
              <ma14:wrappingTextBoxFlag xmlns="" xmlns:ma14="http://schemas.microsoft.com/office/mac/drawingml/2011/main" val="1"/>
            </a:ext>
          </a:extLst>
        </p:spPr>
        <p:txBody>
          <a:bodyPr wrap="square" lIns="50797" tIns="50797" rIns="50797" bIns="50797" anchor="t" anchorCtr="0">
            <a:spAutoFit/>
          </a:bodyPr>
          <a:lstStyle>
            <a:lvl1pPr>
              <a:defRPr sz="1100"/>
            </a:lvl1pPr>
          </a:lstStyle>
          <a:p>
            <a:pPr algn="l"/>
            <a:r>
              <a:rPr lang="da-DK" sz="1350" b="1" dirty="0" err="1">
                <a:solidFill>
                  <a:schemeClr val="tx2">
                    <a:lumMod val="50000"/>
                  </a:schemeClr>
                </a:solidFill>
              </a:rPr>
              <a:t>Obstetrikker</a:t>
            </a:r>
            <a:endParaRPr lang="da-DK" sz="1350" b="1" dirty="0">
              <a:solidFill>
                <a:schemeClr val="tx2">
                  <a:lumMod val="50000"/>
                </a:schemeClr>
              </a:solidFill>
            </a:endParaRPr>
          </a:p>
        </p:txBody>
      </p:sp>
      <p:sp>
        <p:nvSpPr>
          <p:cNvPr id="13" name="Shape 556">
            <a:extLst>
              <a:ext uri="{FF2B5EF4-FFF2-40B4-BE49-F238E27FC236}">
                <a16:creationId xmlns:a16="http://schemas.microsoft.com/office/drawing/2014/main" id="{9F9EFD2A-2E19-4EDC-A365-BC72A92C5DA0}"/>
              </a:ext>
            </a:extLst>
          </p:cNvPr>
          <p:cNvSpPr/>
          <p:nvPr/>
        </p:nvSpPr>
        <p:spPr>
          <a:xfrm>
            <a:off x="361813" y="6446157"/>
            <a:ext cx="2099381" cy="310335"/>
          </a:xfrm>
          <a:prstGeom prst="rect">
            <a:avLst/>
          </a:prstGeom>
          <a:ln w="12700">
            <a:noFill/>
            <a:miter lim="400000"/>
          </a:ln>
          <a:extLst>
            <a:ext uri="{C572A759-6A51-4108-AA02-DFA0A04FC94B}">
              <ma14:wrappingTextBoxFlag xmlns="" xmlns:ma14="http://schemas.microsoft.com/office/mac/drawingml/2011/main" val="1"/>
            </a:ext>
          </a:extLst>
        </p:spPr>
        <p:txBody>
          <a:bodyPr wrap="square" lIns="50797" tIns="50797" rIns="50797" bIns="50797" anchor="t" anchorCtr="0">
            <a:spAutoFit/>
          </a:bodyPr>
          <a:lstStyle>
            <a:lvl1pPr>
              <a:defRPr sz="1100"/>
            </a:lvl1pPr>
          </a:lstStyle>
          <a:p>
            <a:pPr algn="l"/>
            <a:r>
              <a:rPr lang="da-DK" sz="1350" b="1">
                <a:solidFill>
                  <a:schemeClr val="tx2">
                    <a:lumMod val="50000"/>
                  </a:schemeClr>
                </a:solidFill>
              </a:rPr>
              <a:t>Jordemoder</a:t>
            </a:r>
            <a:endParaRPr lang="da-DK" sz="1350" b="1" dirty="0">
              <a:solidFill>
                <a:schemeClr val="tx2">
                  <a:lumMod val="50000"/>
                </a:schemeClr>
              </a:solidFill>
            </a:endParaRPr>
          </a:p>
        </p:txBody>
      </p:sp>
      <p:sp>
        <p:nvSpPr>
          <p:cNvPr id="14" name="Shape 556">
            <a:extLst>
              <a:ext uri="{FF2B5EF4-FFF2-40B4-BE49-F238E27FC236}">
                <a16:creationId xmlns:a16="http://schemas.microsoft.com/office/drawing/2014/main" id="{8B81140C-1C83-4A43-ACB5-5A7BD0258187}"/>
              </a:ext>
            </a:extLst>
          </p:cNvPr>
          <p:cNvSpPr/>
          <p:nvPr/>
        </p:nvSpPr>
        <p:spPr>
          <a:xfrm>
            <a:off x="361812" y="8245863"/>
            <a:ext cx="2099381" cy="310335"/>
          </a:xfrm>
          <a:prstGeom prst="rect">
            <a:avLst/>
          </a:prstGeom>
          <a:ln w="12700">
            <a:noFill/>
            <a:miter lim="400000"/>
          </a:ln>
          <a:extLst>
            <a:ext uri="{C572A759-6A51-4108-AA02-DFA0A04FC94B}">
              <ma14:wrappingTextBoxFlag xmlns="" xmlns:ma14="http://schemas.microsoft.com/office/mac/drawingml/2011/main" val="1"/>
            </a:ext>
          </a:extLst>
        </p:spPr>
        <p:txBody>
          <a:bodyPr wrap="square" lIns="50797" tIns="50797" rIns="50797" bIns="50797" anchor="t" anchorCtr="0">
            <a:spAutoFit/>
          </a:bodyPr>
          <a:lstStyle>
            <a:lvl1pPr>
              <a:defRPr sz="1100"/>
            </a:lvl1pPr>
          </a:lstStyle>
          <a:p>
            <a:pPr algn="l"/>
            <a:r>
              <a:rPr lang="da-DK" sz="1350" b="1">
                <a:solidFill>
                  <a:schemeClr val="tx2">
                    <a:lumMod val="50000"/>
                  </a:schemeClr>
                </a:solidFill>
              </a:rPr>
              <a:t>Ultralyd</a:t>
            </a:r>
            <a:endParaRPr lang="da-DK" sz="1350" b="1" dirty="0">
              <a:solidFill>
                <a:schemeClr val="tx2">
                  <a:lumMod val="50000"/>
                </a:schemeClr>
              </a:solidFill>
            </a:endParaRPr>
          </a:p>
        </p:txBody>
      </p:sp>
      <p:sp>
        <p:nvSpPr>
          <p:cNvPr id="15" name="Shape 556">
            <a:extLst>
              <a:ext uri="{FF2B5EF4-FFF2-40B4-BE49-F238E27FC236}">
                <a16:creationId xmlns:a16="http://schemas.microsoft.com/office/drawing/2014/main" id="{62C49D03-451A-4A65-B39C-AA024B1DCAE0}"/>
              </a:ext>
            </a:extLst>
          </p:cNvPr>
          <p:cNvSpPr/>
          <p:nvPr/>
        </p:nvSpPr>
        <p:spPr>
          <a:xfrm>
            <a:off x="361812" y="10033462"/>
            <a:ext cx="2099381" cy="310335"/>
          </a:xfrm>
          <a:prstGeom prst="rect">
            <a:avLst/>
          </a:prstGeom>
          <a:ln w="12700">
            <a:noFill/>
            <a:miter lim="400000"/>
          </a:ln>
          <a:extLst>
            <a:ext uri="{C572A759-6A51-4108-AA02-DFA0A04FC94B}">
              <ma14:wrappingTextBoxFlag xmlns="" xmlns:ma14="http://schemas.microsoft.com/office/mac/drawingml/2011/main" val="1"/>
            </a:ext>
          </a:extLst>
        </p:spPr>
        <p:txBody>
          <a:bodyPr wrap="square" lIns="50797" tIns="50797" rIns="50797" bIns="50797" anchor="t" anchorCtr="0">
            <a:spAutoFit/>
          </a:bodyPr>
          <a:lstStyle>
            <a:lvl1pPr>
              <a:defRPr sz="1100"/>
            </a:lvl1pPr>
          </a:lstStyle>
          <a:p>
            <a:pPr algn="l"/>
            <a:r>
              <a:rPr lang="da-DK" sz="1350" b="1">
                <a:solidFill>
                  <a:schemeClr val="tx2">
                    <a:lumMod val="50000"/>
                  </a:schemeClr>
                </a:solidFill>
              </a:rPr>
              <a:t>Kommunal sundhedspeje</a:t>
            </a:r>
            <a:endParaRPr lang="da-DK" sz="1350" b="1" dirty="0">
              <a:solidFill>
                <a:schemeClr val="tx2">
                  <a:lumMod val="50000"/>
                </a:schemeClr>
              </a:solidFill>
            </a:endParaRPr>
          </a:p>
        </p:txBody>
      </p:sp>
      <p:sp>
        <p:nvSpPr>
          <p:cNvPr id="16" name="Shape 556">
            <a:extLst>
              <a:ext uri="{FF2B5EF4-FFF2-40B4-BE49-F238E27FC236}">
                <a16:creationId xmlns:a16="http://schemas.microsoft.com/office/drawing/2014/main" id="{91CF87C4-551A-4233-BEE0-1C3C409928BC}"/>
              </a:ext>
            </a:extLst>
          </p:cNvPr>
          <p:cNvSpPr/>
          <p:nvPr/>
        </p:nvSpPr>
        <p:spPr>
          <a:xfrm>
            <a:off x="366717" y="11780536"/>
            <a:ext cx="2099381" cy="310335"/>
          </a:xfrm>
          <a:prstGeom prst="rect">
            <a:avLst/>
          </a:prstGeom>
          <a:ln w="12700">
            <a:noFill/>
            <a:miter lim="400000"/>
          </a:ln>
          <a:extLst>
            <a:ext uri="{C572A759-6A51-4108-AA02-DFA0A04FC94B}">
              <ma14:wrappingTextBoxFlag xmlns="" xmlns:ma14="http://schemas.microsoft.com/office/mac/drawingml/2011/main" val="1"/>
            </a:ext>
          </a:extLst>
        </p:spPr>
        <p:txBody>
          <a:bodyPr wrap="square" lIns="50797" tIns="50797" rIns="50797" bIns="50797" anchor="t" anchorCtr="0">
            <a:spAutoFit/>
          </a:bodyPr>
          <a:lstStyle>
            <a:lvl1pPr>
              <a:defRPr sz="1100"/>
            </a:lvl1pPr>
          </a:lstStyle>
          <a:p>
            <a:pPr algn="l"/>
            <a:r>
              <a:rPr lang="da-DK" sz="1350" b="1">
                <a:solidFill>
                  <a:schemeClr val="tx2">
                    <a:lumMod val="50000"/>
                  </a:schemeClr>
                </a:solidFill>
              </a:rPr>
              <a:t>Privat scanningsklinik</a:t>
            </a:r>
            <a:endParaRPr lang="da-DK" sz="1350" b="1" dirty="0">
              <a:solidFill>
                <a:schemeClr val="tx2">
                  <a:lumMod val="50000"/>
                </a:schemeClr>
              </a:solidFill>
            </a:endParaRPr>
          </a:p>
        </p:txBody>
      </p:sp>
      <p:cxnSp>
        <p:nvCxnSpPr>
          <p:cNvPr id="19" name="Straight Connector 18">
            <a:extLst>
              <a:ext uri="{FF2B5EF4-FFF2-40B4-BE49-F238E27FC236}">
                <a16:creationId xmlns:a16="http://schemas.microsoft.com/office/drawing/2014/main" id="{ABA7AC47-DC62-438D-B983-4346FA117738}"/>
              </a:ext>
            </a:extLst>
          </p:cNvPr>
          <p:cNvCxnSpPr>
            <a:cxnSpLocks/>
          </p:cNvCxnSpPr>
          <p:nvPr/>
        </p:nvCxnSpPr>
        <p:spPr>
          <a:xfrm>
            <a:off x="361819" y="2758646"/>
            <a:ext cx="232189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4066B0A-704C-43F2-8FFD-21296BCCF818}"/>
              </a:ext>
            </a:extLst>
          </p:cNvPr>
          <p:cNvCxnSpPr>
            <a:cxnSpLocks/>
          </p:cNvCxnSpPr>
          <p:nvPr/>
        </p:nvCxnSpPr>
        <p:spPr>
          <a:xfrm>
            <a:off x="361819" y="4558352"/>
            <a:ext cx="232189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C56A5F3-496E-4E09-8B58-DFB81428F722}"/>
              </a:ext>
            </a:extLst>
          </p:cNvPr>
          <p:cNvCxnSpPr>
            <a:cxnSpLocks/>
          </p:cNvCxnSpPr>
          <p:nvPr/>
        </p:nvCxnSpPr>
        <p:spPr>
          <a:xfrm>
            <a:off x="361819" y="6358058"/>
            <a:ext cx="232189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217A82C-E311-4907-B892-66A654EB2269}"/>
              </a:ext>
            </a:extLst>
          </p:cNvPr>
          <p:cNvCxnSpPr>
            <a:cxnSpLocks/>
          </p:cNvCxnSpPr>
          <p:nvPr/>
        </p:nvCxnSpPr>
        <p:spPr>
          <a:xfrm>
            <a:off x="361819" y="8157764"/>
            <a:ext cx="232189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7B0744E-340B-47E0-BD3F-70124F869C7A}"/>
              </a:ext>
            </a:extLst>
          </p:cNvPr>
          <p:cNvCxnSpPr>
            <a:cxnSpLocks/>
          </p:cNvCxnSpPr>
          <p:nvPr/>
        </p:nvCxnSpPr>
        <p:spPr>
          <a:xfrm>
            <a:off x="361819" y="9957470"/>
            <a:ext cx="232189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1E6F7FC-267B-40A5-9F03-22C9B2088481}"/>
              </a:ext>
            </a:extLst>
          </p:cNvPr>
          <p:cNvCxnSpPr>
            <a:cxnSpLocks/>
          </p:cNvCxnSpPr>
          <p:nvPr/>
        </p:nvCxnSpPr>
        <p:spPr>
          <a:xfrm>
            <a:off x="361819" y="11757174"/>
            <a:ext cx="23218981" cy="0"/>
          </a:xfrm>
          <a:prstGeom prst="line">
            <a:avLst/>
          </a:prstGeom>
        </p:spPr>
        <p:style>
          <a:lnRef idx="1">
            <a:schemeClr val="accent1"/>
          </a:lnRef>
          <a:fillRef idx="0">
            <a:schemeClr val="accent1"/>
          </a:fillRef>
          <a:effectRef idx="0">
            <a:schemeClr val="accent1"/>
          </a:effectRef>
          <a:fontRef idx="minor">
            <a:schemeClr val="tx1"/>
          </a:fontRef>
        </p:style>
      </p:cxnSp>
      <p:sp>
        <p:nvSpPr>
          <p:cNvPr id="40" name="Shape 556">
            <a:extLst>
              <a:ext uri="{FF2B5EF4-FFF2-40B4-BE49-F238E27FC236}">
                <a16:creationId xmlns:a16="http://schemas.microsoft.com/office/drawing/2014/main" id="{11F1EA9C-EE68-46E4-BB98-ECEC9157E777}"/>
              </a:ext>
            </a:extLst>
          </p:cNvPr>
          <p:cNvSpPr/>
          <p:nvPr/>
        </p:nvSpPr>
        <p:spPr>
          <a:xfrm>
            <a:off x="2368081" y="924933"/>
            <a:ext cx="2099381" cy="1141332"/>
          </a:xfrm>
          <a:prstGeom prst="rect">
            <a:avLst/>
          </a:prstGeom>
          <a:solidFill>
            <a:schemeClr val="bg1"/>
          </a:solidFill>
          <a:ln w="12700">
            <a:noFill/>
            <a:miter lim="400000"/>
          </a:ln>
          <a:extLst>
            <a:ext uri="{C572A759-6A51-4108-AA02-DFA0A04FC94B}">
              <ma14:wrappingTextBoxFlag xmlns="" xmlns:ma14="http://schemas.microsoft.com/office/mac/drawingml/2011/main" val="1"/>
            </a:ext>
          </a:extLst>
        </p:spPr>
        <p:txBody>
          <a:bodyPr wrap="square" lIns="50797" tIns="50797" rIns="50797" bIns="50797" anchor="ctr" anchorCtr="0">
            <a:spAutoFit/>
          </a:bodyPr>
          <a:lstStyle>
            <a:lvl1pPr>
              <a:defRPr sz="1100"/>
            </a:lvl1pPr>
          </a:lstStyle>
          <a:p>
            <a:r>
              <a:rPr lang="da-DK" sz="1350" dirty="0"/>
              <a:t>Jannie og Kasper tager Karen og Hjalte med til kønsscanning, hvor de får at vide, at de skal have en lillesøster.</a:t>
            </a:r>
          </a:p>
        </p:txBody>
      </p:sp>
      <p:sp>
        <p:nvSpPr>
          <p:cNvPr id="35" name="Shape 556">
            <a:extLst>
              <a:ext uri="{FF2B5EF4-FFF2-40B4-BE49-F238E27FC236}">
                <a16:creationId xmlns:a16="http://schemas.microsoft.com/office/drawing/2014/main" id="{626FB996-400B-4CE1-9DCA-4C5DBE4CDF18}"/>
              </a:ext>
            </a:extLst>
          </p:cNvPr>
          <p:cNvSpPr/>
          <p:nvPr/>
        </p:nvSpPr>
        <p:spPr>
          <a:xfrm>
            <a:off x="12801602" y="10324652"/>
            <a:ext cx="4092602" cy="725834"/>
          </a:xfrm>
          <a:prstGeom prst="rect">
            <a:avLst/>
          </a:prstGeom>
          <a:solidFill>
            <a:schemeClr val="bg1"/>
          </a:solidFill>
          <a:ln w="12700">
            <a:noFill/>
            <a:miter lim="400000"/>
          </a:ln>
          <a:extLst>
            <a:ext uri="{C572A759-6A51-4108-AA02-DFA0A04FC94B}">
              <ma14:wrappingTextBoxFlag xmlns="" xmlns:ma14="http://schemas.microsoft.com/office/mac/drawingml/2011/main" val="1"/>
            </a:ext>
          </a:extLst>
        </p:spPr>
        <p:txBody>
          <a:bodyPr wrap="square" lIns="50797" tIns="50797" rIns="50797" bIns="50797" anchor="ctr" anchorCtr="0">
            <a:spAutoFit/>
          </a:bodyPr>
          <a:lstStyle>
            <a:lvl1pPr>
              <a:defRPr sz="1100"/>
            </a:lvl1pPr>
          </a:lstStyle>
          <a:p>
            <a:r>
              <a:rPr lang="da-DK" sz="1350" dirty="0">
                <a:solidFill>
                  <a:schemeClr val="tx2">
                    <a:lumMod val="50000"/>
                  </a:schemeClr>
                </a:solidFill>
              </a:rPr>
              <a:t>Sundhedsplejen modtager beskeden om, at Jannie bør tilbydes et rygestopkursus. De sender straks et tilbud til Jannie.</a:t>
            </a:r>
          </a:p>
        </p:txBody>
      </p:sp>
      <p:sp>
        <p:nvSpPr>
          <p:cNvPr id="22" name="Shape 556">
            <a:extLst>
              <a:ext uri="{FF2B5EF4-FFF2-40B4-BE49-F238E27FC236}">
                <a16:creationId xmlns:a16="http://schemas.microsoft.com/office/drawing/2014/main" id="{DB18264B-0116-4990-A44F-8CF5C8FF4E98}"/>
              </a:ext>
            </a:extLst>
          </p:cNvPr>
          <p:cNvSpPr/>
          <p:nvPr/>
        </p:nvSpPr>
        <p:spPr>
          <a:xfrm>
            <a:off x="2736931" y="12234064"/>
            <a:ext cx="7345161" cy="518084"/>
          </a:xfrm>
          <a:prstGeom prst="rect">
            <a:avLst/>
          </a:prstGeom>
          <a:solidFill>
            <a:schemeClr val="bg1"/>
          </a:solidFill>
          <a:ln w="12700">
            <a:noFill/>
            <a:miter lim="400000"/>
          </a:ln>
          <a:extLst>
            <a:ext uri="{C572A759-6A51-4108-AA02-DFA0A04FC94B}">
              <ma14:wrappingTextBoxFlag xmlns="" xmlns:ma14="http://schemas.microsoft.com/office/mac/drawingml/2011/main" val="1"/>
            </a:ext>
          </a:extLst>
        </p:spPr>
        <p:txBody>
          <a:bodyPr wrap="square" lIns="50797" tIns="50797" rIns="50797" bIns="50797" anchor="ctr" anchorCtr="0">
            <a:spAutoFit/>
          </a:bodyPr>
          <a:lstStyle>
            <a:lvl1pPr>
              <a:defRPr sz="1100"/>
            </a:lvl1pPr>
          </a:lstStyle>
          <a:p>
            <a:r>
              <a:rPr lang="da-DK" sz="1350" dirty="0"/>
              <a:t>Scanningsklinikken sender scanningsbilledet til Jannie, der lægger det ind på aktiviteten i appen. (Kønsscanninger hos private scanningsklinikker kan og </a:t>
            </a:r>
            <a:r>
              <a:rPr lang="da-DK" sz="1350"/>
              <a:t>sker ofte </a:t>
            </a:r>
            <a:r>
              <a:rPr lang="da-DK" sz="1350" dirty="0"/>
              <a:t>først efter 1 </a:t>
            </a:r>
            <a:r>
              <a:rPr lang="da-DK" sz="1350" dirty="0" err="1"/>
              <a:t>trimesterscanning</a:t>
            </a:r>
            <a:r>
              <a:rPr lang="da-DK" sz="1350" dirty="0"/>
              <a:t>)</a:t>
            </a:r>
          </a:p>
        </p:txBody>
      </p:sp>
      <p:sp>
        <p:nvSpPr>
          <p:cNvPr id="24" name="Shape 556">
            <a:extLst>
              <a:ext uri="{FF2B5EF4-FFF2-40B4-BE49-F238E27FC236}">
                <a16:creationId xmlns:a16="http://schemas.microsoft.com/office/drawing/2014/main" id="{C478FE95-AF46-41DE-9F93-F2681EDED0AA}"/>
              </a:ext>
            </a:extLst>
          </p:cNvPr>
          <p:cNvSpPr/>
          <p:nvPr/>
        </p:nvSpPr>
        <p:spPr>
          <a:xfrm>
            <a:off x="4784808" y="114799"/>
            <a:ext cx="2099381" cy="2595576"/>
          </a:xfrm>
          <a:prstGeom prst="rect">
            <a:avLst/>
          </a:prstGeom>
          <a:solidFill>
            <a:schemeClr val="bg1"/>
          </a:solidFill>
          <a:ln w="12700">
            <a:noFill/>
            <a:miter lim="400000"/>
          </a:ln>
          <a:extLst>
            <a:ext uri="{C572A759-6A51-4108-AA02-DFA0A04FC94B}">
              <ma14:wrappingTextBoxFlag xmlns="" xmlns:ma14="http://schemas.microsoft.com/office/mac/drawingml/2011/main" val="1"/>
            </a:ext>
          </a:extLst>
        </p:spPr>
        <p:txBody>
          <a:bodyPr wrap="square" lIns="50797" tIns="50797" rIns="50797" bIns="50797" anchor="ctr" anchorCtr="0">
            <a:spAutoFit/>
          </a:bodyPr>
          <a:lstStyle>
            <a:lvl1pPr>
              <a:defRPr sz="1100"/>
            </a:lvl1pPr>
          </a:lstStyle>
          <a:p>
            <a:r>
              <a:rPr lang="da-DK" sz="1350" dirty="0"/>
              <a:t>Jannie tager med Kasper til 1. </a:t>
            </a:r>
            <a:r>
              <a:rPr lang="da-DK" sz="1350" dirty="0" err="1"/>
              <a:t>trimesterscanning</a:t>
            </a:r>
            <a:r>
              <a:rPr lang="da-DK" sz="1350" dirty="0"/>
              <a:t> på fødestedet. Alt er OK, og de får at vide, at scanningsbilledet og de data, der hører til, vil være tilgængeligt i appen dagen efter.</a:t>
            </a:r>
          </a:p>
          <a:p>
            <a:r>
              <a:rPr lang="da-DK" sz="1350" dirty="0"/>
              <a:t>En notifikation i appen gør Jannie opmærksom på, at billede og data nu er tilgængelige på aktiviteten.</a:t>
            </a:r>
          </a:p>
        </p:txBody>
      </p:sp>
      <p:sp>
        <p:nvSpPr>
          <p:cNvPr id="26" name="Shape 556">
            <a:extLst>
              <a:ext uri="{FF2B5EF4-FFF2-40B4-BE49-F238E27FC236}">
                <a16:creationId xmlns:a16="http://schemas.microsoft.com/office/drawing/2014/main" id="{BEB28F14-DD2B-47E6-9270-3581FF5AEC84}"/>
              </a:ext>
            </a:extLst>
          </p:cNvPr>
          <p:cNvSpPr/>
          <p:nvPr/>
        </p:nvSpPr>
        <p:spPr>
          <a:xfrm>
            <a:off x="4990611" y="8696162"/>
            <a:ext cx="1662589" cy="725834"/>
          </a:xfrm>
          <a:prstGeom prst="rect">
            <a:avLst/>
          </a:prstGeom>
          <a:solidFill>
            <a:schemeClr val="bg1"/>
          </a:solidFill>
          <a:ln w="12700">
            <a:noFill/>
            <a:miter lim="400000"/>
          </a:ln>
          <a:extLst>
            <a:ext uri="{C572A759-6A51-4108-AA02-DFA0A04FC94B}">
              <ma14:wrappingTextBoxFlag xmlns="" xmlns:ma14="http://schemas.microsoft.com/office/mac/drawingml/2011/main" val="1"/>
            </a:ext>
          </a:extLst>
        </p:spPr>
        <p:txBody>
          <a:bodyPr wrap="square" lIns="50797" tIns="50797" rIns="50797" bIns="50797" anchor="ctr" anchorCtr="0">
            <a:spAutoFit/>
          </a:bodyPr>
          <a:lstStyle>
            <a:lvl1pPr>
              <a:defRPr sz="1100"/>
            </a:lvl1pPr>
          </a:lstStyle>
          <a:p>
            <a:r>
              <a:rPr lang="da-DK" sz="1350" dirty="0"/>
              <a:t>Scanningsresultaterne gøres tilgængelige i graviditetsmappen.</a:t>
            </a:r>
          </a:p>
        </p:txBody>
      </p:sp>
      <p:sp>
        <p:nvSpPr>
          <p:cNvPr id="30" name="Shape 556">
            <a:extLst>
              <a:ext uri="{FF2B5EF4-FFF2-40B4-BE49-F238E27FC236}">
                <a16:creationId xmlns:a16="http://schemas.microsoft.com/office/drawing/2014/main" id="{5D5FDC70-EB07-4D1B-834A-54254142C0D8}"/>
              </a:ext>
            </a:extLst>
          </p:cNvPr>
          <p:cNvSpPr/>
          <p:nvPr/>
        </p:nvSpPr>
        <p:spPr>
          <a:xfrm>
            <a:off x="7185476" y="128155"/>
            <a:ext cx="3217635" cy="2595576"/>
          </a:xfrm>
          <a:prstGeom prst="rect">
            <a:avLst/>
          </a:prstGeom>
          <a:solidFill>
            <a:schemeClr val="bg1"/>
          </a:solidFill>
          <a:ln w="12700">
            <a:noFill/>
            <a:miter lim="400000"/>
          </a:ln>
          <a:extLst>
            <a:ext uri="{C572A759-6A51-4108-AA02-DFA0A04FC94B}">
              <ma14:wrappingTextBoxFlag xmlns="" xmlns:ma14="http://schemas.microsoft.com/office/mac/drawingml/2011/main" val="1"/>
            </a:ext>
          </a:extLst>
        </p:spPr>
        <p:txBody>
          <a:bodyPr wrap="square" lIns="50797" tIns="50797" rIns="50797" bIns="50797" anchor="ctr" anchorCtr="0">
            <a:spAutoFit/>
          </a:bodyPr>
          <a:lstStyle>
            <a:lvl1pPr>
              <a:defRPr sz="1100"/>
            </a:lvl1pPr>
          </a:lstStyle>
          <a:p>
            <a:r>
              <a:rPr lang="da-DK" sz="1350" dirty="0"/>
              <a:t>Jannie får en besked i appen om, at der er nyt til hende. Hun ser, at der er et nyt spørgeskema, hun skal udfylde inden første jordemoderkonsultation.</a:t>
            </a:r>
          </a:p>
          <a:p>
            <a:r>
              <a:rPr lang="da-DK" sz="1350" dirty="0"/>
              <a:t>Spørgsmålene her fokuserer på det psykosociale. Hun får at vide, at jordemoderen vil tale med hende om hendes svar, og hun går derfor straks i gang med at besvare dem. Undervejs er det nemt for hende at se, hvorfor der bliver spurgt, og hvad svarene skal bruges til. Det gør hende tryg.</a:t>
            </a:r>
          </a:p>
        </p:txBody>
      </p:sp>
      <p:sp>
        <p:nvSpPr>
          <p:cNvPr id="32" name="Shape 556">
            <a:extLst>
              <a:ext uri="{FF2B5EF4-FFF2-40B4-BE49-F238E27FC236}">
                <a16:creationId xmlns:a16="http://schemas.microsoft.com/office/drawing/2014/main" id="{A1617C95-C3C6-4C4D-ACBF-A2871AB50CD3}"/>
              </a:ext>
            </a:extLst>
          </p:cNvPr>
          <p:cNvSpPr/>
          <p:nvPr/>
        </p:nvSpPr>
        <p:spPr>
          <a:xfrm>
            <a:off x="10353236" y="6401917"/>
            <a:ext cx="2518618" cy="1764580"/>
          </a:xfrm>
          <a:prstGeom prst="rect">
            <a:avLst/>
          </a:prstGeom>
          <a:solidFill>
            <a:schemeClr val="bg1"/>
          </a:solidFill>
          <a:ln w="12700">
            <a:noFill/>
            <a:miter lim="400000"/>
          </a:ln>
          <a:extLst>
            <a:ext uri="{C572A759-6A51-4108-AA02-DFA0A04FC94B}">
              <ma14:wrappingTextBoxFlag xmlns="" xmlns:ma14="http://schemas.microsoft.com/office/mac/drawingml/2011/main" val="1"/>
            </a:ext>
          </a:extLst>
        </p:spPr>
        <p:txBody>
          <a:bodyPr wrap="square" lIns="50797" tIns="50797" rIns="50797" bIns="50797" anchor="ctr" anchorCtr="0">
            <a:spAutoFit/>
          </a:bodyPr>
          <a:lstStyle>
            <a:lvl1pPr>
              <a:defRPr sz="1100"/>
            </a:lvl1pPr>
          </a:lstStyle>
          <a:p>
            <a:r>
              <a:rPr lang="da-DK" sz="1350" dirty="0"/>
              <a:t>Jordemoderen skriver journal, der bliver tilgængelig i graviditetsmappen.</a:t>
            </a:r>
          </a:p>
          <a:p>
            <a:r>
              <a:rPr lang="da-DK" sz="1350" dirty="0"/>
              <a:t>Jordemoderen giver også besked til den kommunale sundhedspleje om graviditeten og om, at Jannie kunne have gavn af et rygestopkursus.</a:t>
            </a:r>
          </a:p>
        </p:txBody>
      </p:sp>
      <p:sp>
        <p:nvSpPr>
          <p:cNvPr id="33" name="Shape 556">
            <a:extLst>
              <a:ext uri="{FF2B5EF4-FFF2-40B4-BE49-F238E27FC236}">
                <a16:creationId xmlns:a16="http://schemas.microsoft.com/office/drawing/2014/main" id="{3C9BF018-1D94-498C-840F-F10FE9EF76C5}"/>
              </a:ext>
            </a:extLst>
          </p:cNvPr>
          <p:cNvSpPr/>
          <p:nvPr/>
        </p:nvSpPr>
        <p:spPr>
          <a:xfrm>
            <a:off x="10643380" y="363366"/>
            <a:ext cx="3793023" cy="2387827"/>
          </a:xfrm>
          <a:prstGeom prst="rect">
            <a:avLst/>
          </a:prstGeom>
          <a:solidFill>
            <a:schemeClr val="bg1"/>
          </a:solidFill>
          <a:ln w="12700">
            <a:noFill/>
            <a:miter lim="400000"/>
          </a:ln>
          <a:extLst>
            <a:ext uri="{C572A759-6A51-4108-AA02-DFA0A04FC94B}">
              <ma14:wrappingTextBoxFlag xmlns="" xmlns:ma14="http://schemas.microsoft.com/office/mac/drawingml/2011/main" val="1"/>
            </a:ext>
          </a:extLst>
        </p:spPr>
        <p:txBody>
          <a:bodyPr wrap="square" lIns="50797" tIns="50797" rIns="50797" bIns="50797" anchor="ctr" anchorCtr="0">
            <a:spAutoFit/>
          </a:bodyPr>
          <a:lstStyle>
            <a:lvl1pPr>
              <a:defRPr sz="1100"/>
            </a:lvl1pPr>
          </a:lstStyle>
          <a:p>
            <a:r>
              <a:rPr lang="da-DK" sz="1350" dirty="0"/>
              <a:t>Jannie går nu til første jordemodersamtale. Hun har mange spørgsmål, som hun har skrevet ned i appen. Dem gennemgår hun sammen med jordemoderen.</a:t>
            </a:r>
          </a:p>
          <a:p>
            <a:r>
              <a:rPr lang="da-DK" sz="1350" dirty="0"/>
              <a:t>Jordemoderen ser, at Jannie er fest- og stressryger og foreslår Jannie, at hun får tilbudt et rygestopkursus. Det, synes Jannie, er en god idé.</a:t>
            </a:r>
          </a:p>
          <a:p>
            <a:r>
              <a:rPr lang="da-DK" sz="1350" dirty="0"/>
              <a:t>De aftaler en tid for næste samtale, og Jannie går tryg og glad hjem.</a:t>
            </a:r>
          </a:p>
          <a:p>
            <a:r>
              <a:rPr lang="da-DK" sz="1350" dirty="0"/>
              <a:t>Allerede samme eftermiddag får Jannie en notifikation om at jordemoderens journal er tilgængelig gennem appen.</a:t>
            </a:r>
          </a:p>
        </p:txBody>
      </p:sp>
      <p:sp>
        <p:nvSpPr>
          <p:cNvPr id="36" name="Shape 556">
            <a:extLst>
              <a:ext uri="{FF2B5EF4-FFF2-40B4-BE49-F238E27FC236}">
                <a16:creationId xmlns:a16="http://schemas.microsoft.com/office/drawing/2014/main" id="{7369C320-91E3-4C2A-A669-5F30A93DCDCF}"/>
              </a:ext>
            </a:extLst>
          </p:cNvPr>
          <p:cNvSpPr/>
          <p:nvPr/>
        </p:nvSpPr>
        <p:spPr>
          <a:xfrm>
            <a:off x="14704369" y="409454"/>
            <a:ext cx="3647181" cy="2180078"/>
          </a:xfrm>
          <a:prstGeom prst="rect">
            <a:avLst/>
          </a:prstGeom>
          <a:solidFill>
            <a:schemeClr val="bg1"/>
          </a:solidFill>
          <a:ln w="12700">
            <a:noFill/>
            <a:miter lim="400000"/>
          </a:ln>
          <a:extLst>
            <a:ext uri="{C572A759-6A51-4108-AA02-DFA0A04FC94B}">
              <ma14:wrappingTextBoxFlag xmlns="" xmlns:ma14="http://schemas.microsoft.com/office/mac/drawingml/2011/main" val="1"/>
            </a:ext>
          </a:extLst>
        </p:spPr>
        <p:txBody>
          <a:bodyPr wrap="square" lIns="50797" tIns="50797" rIns="50797" bIns="50797" anchor="ctr" anchorCtr="0">
            <a:spAutoFit/>
          </a:bodyPr>
          <a:lstStyle>
            <a:lvl1pPr>
              <a:defRPr sz="1100"/>
            </a:lvl1pPr>
          </a:lstStyle>
          <a:p>
            <a:r>
              <a:rPr lang="da-DK" sz="1350" dirty="0"/>
              <a:t>Jannie modtager besked i appen om rygestopkurset. Hun kan se, at det forløb, de har tilbudt, godt nok ligger tæt på hendes bopæl, men starter på et tidspunkt, hvor hun er på ferie. Så hun bruger selvbook-funktionen til at finde et forløb, der tidsmæssigt passer bedre. Når hun har valgt forløbet, oprettes kursusdagen automatisk som en booket aktivitet i hendes forløb.</a:t>
            </a:r>
          </a:p>
          <a:p>
            <a:r>
              <a:rPr lang="da-DK" sz="1350" dirty="0"/>
              <a:t>Hun vil for denne, som for alle andre aktiviteter, få påmindelser, når tiden nærmer sig.</a:t>
            </a:r>
          </a:p>
        </p:txBody>
      </p:sp>
      <p:sp>
        <p:nvSpPr>
          <p:cNvPr id="37" name="Oval 36">
            <a:extLst>
              <a:ext uri="{FF2B5EF4-FFF2-40B4-BE49-F238E27FC236}">
                <a16:creationId xmlns:a16="http://schemas.microsoft.com/office/drawing/2014/main" id="{A9934CA8-6A81-48F0-9A50-759F9D5A56CF}"/>
              </a:ext>
            </a:extLst>
          </p:cNvPr>
          <p:cNvSpPr/>
          <p:nvPr/>
        </p:nvSpPr>
        <p:spPr>
          <a:xfrm>
            <a:off x="361809" y="1151062"/>
            <a:ext cx="1257496" cy="1283358"/>
          </a:xfrm>
          <a:prstGeom prst="ellipse">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38" name="Oval 37">
            <a:extLst>
              <a:ext uri="{FF2B5EF4-FFF2-40B4-BE49-F238E27FC236}">
                <a16:creationId xmlns:a16="http://schemas.microsoft.com/office/drawing/2014/main" id="{E98C1335-23D7-4647-9212-54059665984F}"/>
              </a:ext>
            </a:extLst>
          </p:cNvPr>
          <p:cNvSpPr/>
          <p:nvPr/>
        </p:nvSpPr>
        <p:spPr>
          <a:xfrm>
            <a:off x="361812" y="3205935"/>
            <a:ext cx="1257904" cy="1283774"/>
          </a:xfrm>
          <a:prstGeom prst="ellipse">
            <a:avLst/>
          </a:prstGeom>
          <a:blipFill>
            <a:blip r:embed="rId3"/>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39" name="Oval 38">
            <a:extLst>
              <a:ext uri="{FF2B5EF4-FFF2-40B4-BE49-F238E27FC236}">
                <a16:creationId xmlns:a16="http://schemas.microsoft.com/office/drawing/2014/main" id="{04863A8A-FA39-4992-B87F-EEBCC1FCECD1}"/>
              </a:ext>
            </a:extLst>
          </p:cNvPr>
          <p:cNvSpPr/>
          <p:nvPr/>
        </p:nvSpPr>
        <p:spPr>
          <a:xfrm>
            <a:off x="361812" y="4991053"/>
            <a:ext cx="1257496" cy="1283358"/>
          </a:xfrm>
          <a:prstGeom prst="ellipse">
            <a:avLst/>
          </a:prstGeom>
          <a:blipFill>
            <a:blip r:embed="rId4"/>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1" name="Oval 40">
            <a:extLst>
              <a:ext uri="{FF2B5EF4-FFF2-40B4-BE49-F238E27FC236}">
                <a16:creationId xmlns:a16="http://schemas.microsoft.com/office/drawing/2014/main" id="{93E6525E-79C1-4399-B940-ABE2A6201A3F}"/>
              </a:ext>
            </a:extLst>
          </p:cNvPr>
          <p:cNvSpPr/>
          <p:nvPr/>
        </p:nvSpPr>
        <p:spPr>
          <a:xfrm>
            <a:off x="361812" y="6790342"/>
            <a:ext cx="1257904" cy="1283774"/>
          </a:xfrm>
          <a:prstGeom prst="ellipse">
            <a:avLst/>
          </a:prstGeom>
          <a:blipFill>
            <a:blip r:embed="rId5"/>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42" name="Oval 41">
            <a:extLst>
              <a:ext uri="{FF2B5EF4-FFF2-40B4-BE49-F238E27FC236}">
                <a16:creationId xmlns:a16="http://schemas.microsoft.com/office/drawing/2014/main" id="{C1E240E5-800D-4E57-9A24-550FC5F17024}"/>
              </a:ext>
            </a:extLst>
          </p:cNvPr>
          <p:cNvSpPr/>
          <p:nvPr/>
        </p:nvSpPr>
        <p:spPr>
          <a:xfrm>
            <a:off x="361812" y="8563338"/>
            <a:ext cx="1257904" cy="1283774"/>
          </a:xfrm>
          <a:prstGeom prst="ellipse">
            <a:avLst/>
          </a:prstGeom>
          <a:blipFill>
            <a:blip r:embed="rId6"/>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43" name="Oval 42">
            <a:extLst>
              <a:ext uri="{FF2B5EF4-FFF2-40B4-BE49-F238E27FC236}">
                <a16:creationId xmlns:a16="http://schemas.microsoft.com/office/drawing/2014/main" id="{F539F72D-D245-496D-979D-872F19991C5B}"/>
              </a:ext>
            </a:extLst>
          </p:cNvPr>
          <p:cNvSpPr/>
          <p:nvPr/>
        </p:nvSpPr>
        <p:spPr>
          <a:xfrm>
            <a:off x="361812" y="10348803"/>
            <a:ext cx="1257904" cy="1283774"/>
          </a:xfrm>
          <a:prstGeom prst="ellipse">
            <a:avLst/>
          </a:prstGeom>
          <a:blipFill>
            <a:blip r:embed="rId7"/>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44" name="Oval 43">
            <a:extLst>
              <a:ext uri="{FF2B5EF4-FFF2-40B4-BE49-F238E27FC236}">
                <a16:creationId xmlns:a16="http://schemas.microsoft.com/office/drawing/2014/main" id="{D9F7C250-777F-4684-AA05-3FEBBCDEDEF5}"/>
              </a:ext>
            </a:extLst>
          </p:cNvPr>
          <p:cNvSpPr/>
          <p:nvPr/>
        </p:nvSpPr>
        <p:spPr>
          <a:xfrm>
            <a:off x="361812" y="12100145"/>
            <a:ext cx="1257904" cy="1283774"/>
          </a:xfrm>
          <a:prstGeom prst="ellipse">
            <a:avLst/>
          </a:prstGeom>
          <a:blipFill>
            <a:blip r:embed="rId8"/>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cxnSp>
        <p:nvCxnSpPr>
          <p:cNvPr id="45" name="Straight Connector 44">
            <a:extLst>
              <a:ext uri="{FF2B5EF4-FFF2-40B4-BE49-F238E27FC236}">
                <a16:creationId xmlns:a16="http://schemas.microsoft.com/office/drawing/2014/main" id="{C8257386-6EB4-4F51-9F01-177495F3FEEC}"/>
              </a:ext>
            </a:extLst>
          </p:cNvPr>
          <p:cNvCxnSpPr>
            <a:cxnSpLocks/>
          </p:cNvCxnSpPr>
          <p:nvPr/>
        </p:nvCxnSpPr>
        <p:spPr>
          <a:xfrm flipV="1">
            <a:off x="3232578" y="2130579"/>
            <a:ext cx="0" cy="10012921"/>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3BA560DC-741A-472B-9EBD-7D399695FD9D}"/>
              </a:ext>
            </a:extLst>
          </p:cNvPr>
          <p:cNvCxnSpPr>
            <a:cxnSpLocks/>
          </p:cNvCxnSpPr>
          <p:nvPr/>
        </p:nvCxnSpPr>
        <p:spPr>
          <a:xfrm flipV="1">
            <a:off x="5750057" y="2758646"/>
            <a:ext cx="0" cy="5921626"/>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961B8D7E-2CDF-4FD7-BF82-5EE6423B11A7}"/>
              </a:ext>
            </a:extLst>
          </p:cNvPr>
          <p:cNvCxnSpPr>
            <a:cxnSpLocks/>
          </p:cNvCxnSpPr>
          <p:nvPr/>
        </p:nvCxnSpPr>
        <p:spPr>
          <a:xfrm>
            <a:off x="4561545" y="1528935"/>
            <a:ext cx="271144" cy="0"/>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3DA26118-3481-4CA0-BCBB-3BCD8A2FE8E4}"/>
              </a:ext>
            </a:extLst>
          </p:cNvPr>
          <p:cNvCxnSpPr>
            <a:cxnSpLocks/>
          </p:cNvCxnSpPr>
          <p:nvPr/>
        </p:nvCxnSpPr>
        <p:spPr>
          <a:xfrm>
            <a:off x="6946150" y="1545560"/>
            <a:ext cx="271144" cy="0"/>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D49775E2-20B3-4ABA-82B3-C9DFCD62D75B}"/>
              </a:ext>
            </a:extLst>
          </p:cNvPr>
          <p:cNvCxnSpPr>
            <a:cxnSpLocks/>
          </p:cNvCxnSpPr>
          <p:nvPr/>
        </p:nvCxnSpPr>
        <p:spPr>
          <a:xfrm>
            <a:off x="10445411" y="1562185"/>
            <a:ext cx="271144" cy="0"/>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9CA1E213-1C23-4490-B0B7-C89C19E209C4}"/>
              </a:ext>
            </a:extLst>
          </p:cNvPr>
          <p:cNvCxnSpPr>
            <a:cxnSpLocks/>
          </p:cNvCxnSpPr>
          <p:nvPr/>
        </p:nvCxnSpPr>
        <p:spPr>
          <a:xfrm flipV="1">
            <a:off x="11504345" y="2878508"/>
            <a:ext cx="0" cy="3567649"/>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E94BBF73-8594-4544-8AE5-144AA71C8D92}"/>
              </a:ext>
            </a:extLst>
          </p:cNvPr>
          <p:cNvCxnSpPr>
            <a:cxnSpLocks/>
          </p:cNvCxnSpPr>
          <p:nvPr/>
        </p:nvCxnSpPr>
        <p:spPr>
          <a:xfrm flipV="1">
            <a:off x="16291584" y="2815553"/>
            <a:ext cx="0" cy="7367229"/>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D613FB03-D905-4B51-A1D4-E2CBE980277D}"/>
              </a:ext>
            </a:extLst>
          </p:cNvPr>
          <p:cNvCxnSpPr>
            <a:cxnSpLocks/>
          </p:cNvCxnSpPr>
          <p:nvPr/>
        </p:nvCxnSpPr>
        <p:spPr>
          <a:xfrm>
            <a:off x="13195193" y="2878508"/>
            <a:ext cx="0" cy="7304274"/>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67" name="Shape 556">
            <a:extLst>
              <a:ext uri="{FF2B5EF4-FFF2-40B4-BE49-F238E27FC236}">
                <a16:creationId xmlns:a16="http://schemas.microsoft.com/office/drawing/2014/main" id="{2A0A8B2A-7BDA-490A-B4F3-5C2272709DEB}"/>
              </a:ext>
            </a:extLst>
          </p:cNvPr>
          <p:cNvSpPr/>
          <p:nvPr/>
        </p:nvSpPr>
        <p:spPr>
          <a:xfrm>
            <a:off x="7099756" y="6514623"/>
            <a:ext cx="2893979" cy="1556830"/>
          </a:xfrm>
          <a:prstGeom prst="rect">
            <a:avLst/>
          </a:prstGeom>
          <a:solidFill>
            <a:schemeClr val="bg1"/>
          </a:solidFill>
          <a:ln w="12700">
            <a:noFill/>
            <a:miter lim="400000"/>
          </a:ln>
          <a:extLst>
            <a:ext uri="{C572A759-6A51-4108-AA02-DFA0A04FC94B}">
              <ma14:wrappingTextBoxFlag xmlns="" xmlns:ma14="http://schemas.microsoft.com/office/mac/drawingml/2011/main" val="1"/>
            </a:ext>
          </a:extLst>
        </p:spPr>
        <p:txBody>
          <a:bodyPr wrap="square" lIns="50797" tIns="50797" rIns="50797" bIns="50797" anchor="ctr" anchorCtr="0">
            <a:spAutoFit/>
          </a:bodyPr>
          <a:lstStyle>
            <a:lvl1pPr>
              <a:defRPr sz="1100"/>
            </a:lvl1pPr>
          </a:lstStyle>
          <a:p>
            <a:r>
              <a:rPr lang="da-DK" sz="1350" dirty="0"/>
              <a:t>Før aftalen kan jordemoderen se alle de oplysninger, hun skal bruge om Jannie og hendes graviditet i Graviditetsmappen. Her kan hun også se en oversigt over det forløb, der er lagt for Jannie samt de aktiviteter, der er planlagt, booket og afholdt</a:t>
            </a:r>
          </a:p>
        </p:txBody>
      </p:sp>
      <p:cxnSp>
        <p:nvCxnSpPr>
          <p:cNvPr id="51" name="Straight Connector 50">
            <a:extLst>
              <a:ext uri="{FF2B5EF4-FFF2-40B4-BE49-F238E27FC236}">
                <a16:creationId xmlns:a16="http://schemas.microsoft.com/office/drawing/2014/main" id="{34A17BA5-ECEB-4B30-9B02-E0755DC5CE0D}"/>
              </a:ext>
            </a:extLst>
          </p:cNvPr>
          <p:cNvCxnSpPr>
            <a:cxnSpLocks/>
          </p:cNvCxnSpPr>
          <p:nvPr/>
        </p:nvCxnSpPr>
        <p:spPr>
          <a:xfrm>
            <a:off x="10082092" y="7260035"/>
            <a:ext cx="271144" cy="0"/>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2" name="Shape 556">
            <a:extLst>
              <a:ext uri="{FF2B5EF4-FFF2-40B4-BE49-F238E27FC236}">
                <a16:creationId xmlns:a16="http://schemas.microsoft.com/office/drawing/2014/main" id="{C5F10C46-9257-4DC0-ADFD-0758F432E356}"/>
              </a:ext>
            </a:extLst>
          </p:cNvPr>
          <p:cNvSpPr/>
          <p:nvPr/>
        </p:nvSpPr>
        <p:spPr>
          <a:xfrm>
            <a:off x="18634780" y="274276"/>
            <a:ext cx="2825715" cy="2387827"/>
          </a:xfrm>
          <a:prstGeom prst="rect">
            <a:avLst/>
          </a:prstGeom>
          <a:solidFill>
            <a:schemeClr val="bg1"/>
          </a:solidFill>
          <a:ln w="12700">
            <a:noFill/>
            <a:miter lim="400000"/>
          </a:ln>
          <a:extLst>
            <a:ext uri="{C572A759-6A51-4108-AA02-DFA0A04FC94B}">
              <ma14:wrappingTextBoxFlag xmlns="" xmlns:ma14="http://schemas.microsoft.com/office/mac/drawingml/2011/main" val="1"/>
            </a:ext>
          </a:extLst>
        </p:spPr>
        <p:txBody>
          <a:bodyPr wrap="square" lIns="50797" tIns="50797" rIns="50797" bIns="50797" anchor="ctr" anchorCtr="0">
            <a:spAutoFit/>
          </a:bodyPr>
          <a:lstStyle>
            <a:lvl1pPr>
              <a:defRPr sz="1100"/>
            </a:lvl1pPr>
          </a:lstStyle>
          <a:p>
            <a:r>
              <a:rPr lang="da-DK" sz="1350" dirty="0"/>
              <a:t>Jannie får en påmindelse i appen om den aftale, hun har hos obstetrikeren. Den havde hun helt glemt. Hun vil meget gerne have samtalen, men den dag aftalen ligger, skal hun til begravelse i Jylland.</a:t>
            </a:r>
          </a:p>
          <a:p>
            <a:r>
              <a:rPr lang="da-DK" sz="1350" dirty="0"/>
              <a:t>Jannie går ind på aftalen i appen og finder kontaktoplysningerne Hun ringer og laver en ny aftale, som allerede dukker op i appen, mens hun har sekretæren i røret.</a:t>
            </a:r>
          </a:p>
        </p:txBody>
      </p:sp>
      <p:sp>
        <p:nvSpPr>
          <p:cNvPr id="56" name="Shape 556">
            <a:extLst>
              <a:ext uri="{FF2B5EF4-FFF2-40B4-BE49-F238E27FC236}">
                <a16:creationId xmlns:a16="http://schemas.microsoft.com/office/drawing/2014/main" id="{3A010023-BDDC-46FD-A3A9-DCE02F0E3109}"/>
              </a:ext>
            </a:extLst>
          </p:cNvPr>
          <p:cNvSpPr/>
          <p:nvPr/>
        </p:nvSpPr>
        <p:spPr>
          <a:xfrm>
            <a:off x="18855490" y="3014833"/>
            <a:ext cx="2099381" cy="1349081"/>
          </a:xfrm>
          <a:prstGeom prst="rect">
            <a:avLst/>
          </a:prstGeom>
          <a:solidFill>
            <a:schemeClr val="bg1"/>
          </a:solidFill>
          <a:ln w="12700">
            <a:noFill/>
            <a:miter lim="400000"/>
          </a:ln>
          <a:extLst>
            <a:ext uri="{C572A759-6A51-4108-AA02-DFA0A04FC94B}">
              <ma14:wrappingTextBoxFlag xmlns="" xmlns:ma14="http://schemas.microsoft.com/office/mac/drawingml/2011/main" val="1"/>
            </a:ext>
          </a:extLst>
        </p:spPr>
        <p:txBody>
          <a:bodyPr wrap="square" lIns="50797" tIns="50797" rIns="50797" bIns="50797" anchor="ctr" anchorCtr="0">
            <a:spAutoFit/>
          </a:bodyPr>
          <a:lstStyle>
            <a:lvl1pPr>
              <a:defRPr sz="1100"/>
            </a:lvl1pPr>
          </a:lstStyle>
          <a:p>
            <a:r>
              <a:rPr lang="da-DK" sz="1350" dirty="0"/>
              <a:t>Lægesekretæren kan via graviditetsmappen se, hvordan Jannies forløbsplan ser ud. Hun ændrer bookingen på aftalen til en dag, hvor Jannie kan.</a:t>
            </a:r>
          </a:p>
        </p:txBody>
      </p:sp>
      <p:sp>
        <p:nvSpPr>
          <p:cNvPr id="57" name="Shape 556">
            <a:extLst>
              <a:ext uri="{FF2B5EF4-FFF2-40B4-BE49-F238E27FC236}">
                <a16:creationId xmlns:a16="http://schemas.microsoft.com/office/drawing/2014/main" id="{9DCAAFB6-8C07-4D02-9562-44D1252E498C}"/>
              </a:ext>
            </a:extLst>
          </p:cNvPr>
          <p:cNvSpPr/>
          <p:nvPr/>
        </p:nvSpPr>
        <p:spPr>
          <a:xfrm>
            <a:off x="21783888" y="240119"/>
            <a:ext cx="2099381" cy="2387827"/>
          </a:xfrm>
          <a:prstGeom prst="rect">
            <a:avLst/>
          </a:prstGeom>
          <a:solidFill>
            <a:schemeClr val="bg1"/>
          </a:solidFill>
          <a:ln w="12700">
            <a:noFill/>
            <a:miter lim="400000"/>
          </a:ln>
          <a:extLst>
            <a:ext uri="{C572A759-6A51-4108-AA02-DFA0A04FC94B}">
              <ma14:wrappingTextBoxFlag xmlns="" xmlns:ma14="http://schemas.microsoft.com/office/mac/drawingml/2011/main" val="1"/>
            </a:ext>
          </a:extLst>
        </p:spPr>
        <p:txBody>
          <a:bodyPr wrap="square" lIns="50797" tIns="50797" rIns="50797" bIns="50797" anchor="ctr" anchorCtr="0">
            <a:spAutoFit/>
          </a:bodyPr>
          <a:lstStyle>
            <a:lvl1pPr>
              <a:defRPr sz="1100"/>
            </a:lvl1pPr>
          </a:lstStyle>
          <a:p>
            <a:r>
              <a:rPr lang="da-DK" sz="1350" dirty="0"/>
              <a:t>Jannie går til samtale hos obstetrikeren. Hendes sidste fødsel, hvor de var nødt til at foretage et akut kejsersnit, var en voldsom oplevelse for hende. Hun talte med jordemoderen om det ved den første jordemodersamtale, men det er rart også at blive beroliget af en læge. </a:t>
            </a:r>
          </a:p>
        </p:txBody>
      </p:sp>
      <p:sp>
        <p:nvSpPr>
          <p:cNvPr id="58" name="Shape 556">
            <a:extLst>
              <a:ext uri="{FF2B5EF4-FFF2-40B4-BE49-F238E27FC236}">
                <a16:creationId xmlns:a16="http://schemas.microsoft.com/office/drawing/2014/main" id="{4BAFAB6D-484F-4AA4-95D0-D5396F7CA8F9}"/>
              </a:ext>
            </a:extLst>
          </p:cNvPr>
          <p:cNvSpPr/>
          <p:nvPr/>
        </p:nvSpPr>
        <p:spPr>
          <a:xfrm>
            <a:off x="21413586" y="4575914"/>
            <a:ext cx="2255674" cy="1764580"/>
          </a:xfrm>
          <a:prstGeom prst="rect">
            <a:avLst/>
          </a:prstGeom>
          <a:solidFill>
            <a:schemeClr val="bg1"/>
          </a:solidFill>
          <a:ln w="12700">
            <a:noFill/>
            <a:miter lim="400000"/>
          </a:ln>
          <a:extLst>
            <a:ext uri="{C572A759-6A51-4108-AA02-DFA0A04FC94B}">
              <ma14:wrappingTextBoxFlag xmlns="" xmlns:ma14="http://schemas.microsoft.com/office/mac/drawingml/2011/main" val="1"/>
            </a:ext>
          </a:extLst>
        </p:spPr>
        <p:txBody>
          <a:bodyPr wrap="square" lIns="50797" tIns="50797" rIns="50797" bIns="50797" anchor="ctr" anchorCtr="0">
            <a:spAutoFit/>
          </a:bodyPr>
          <a:lstStyle>
            <a:lvl1pPr>
              <a:defRPr sz="1100"/>
            </a:lvl1pPr>
          </a:lstStyle>
          <a:p>
            <a:r>
              <a:rPr lang="da-DK" sz="1350" dirty="0"/>
              <a:t>Obstetrikeren kan inden samtalen med Jannie hurtigt skabe sig et overblik over Jannie og hendes graviditet via et view i graviditetsmappen, der er designet til at understøtte obstetrikernes behov.</a:t>
            </a:r>
          </a:p>
        </p:txBody>
      </p:sp>
      <p:cxnSp>
        <p:nvCxnSpPr>
          <p:cNvPr id="68" name="Straight Connector 67">
            <a:extLst>
              <a:ext uri="{FF2B5EF4-FFF2-40B4-BE49-F238E27FC236}">
                <a16:creationId xmlns:a16="http://schemas.microsoft.com/office/drawing/2014/main" id="{6F74070B-6B2E-4C32-8780-8A9B97FEC7B1}"/>
              </a:ext>
            </a:extLst>
          </p:cNvPr>
          <p:cNvCxnSpPr>
            <a:cxnSpLocks/>
          </p:cNvCxnSpPr>
          <p:nvPr/>
        </p:nvCxnSpPr>
        <p:spPr>
          <a:xfrm>
            <a:off x="18413511" y="1561577"/>
            <a:ext cx="271144" cy="0"/>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73DA8DF-4048-4B6F-841C-BF29996A8E4B}"/>
              </a:ext>
            </a:extLst>
          </p:cNvPr>
          <p:cNvCxnSpPr>
            <a:cxnSpLocks/>
          </p:cNvCxnSpPr>
          <p:nvPr/>
        </p:nvCxnSpPr>
        <p:spPr>
          <a:xfrm>
            <a:off x="21548585" y="1561577"/>
            <a:ext cx="271144" cy="0"/>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1569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Shape 556">
            <a:extLst>
              <a:ext uri="{FF2B5EF4-FFF2-40B4-BE49-F238E27FC236}">
                <a16:creationId xmlns:a16="http://schemas.microsoft.com/office/drawing/2014/main" id="{7735A483-5428-48D8-B85B-A83D1C375D1A}"/>
              </a:ext>
            </a:extLst>
          </p:cNvPr>
          <p:cNvSpPr/>
          <p:nvPr/>
        </p:nvSpPr>
        <p:spPr>
          <a:xfrm>
            <a:off x="5439702" y="116415"/>
            <a:ext cx="2822091" cy="2472466"/>
          </a:xfrm>
          <a:prstGeom prst="rect">
            <a:avLst/>
          </a:prstGeom>
          <a:solidFill>
            <a:schemeClr val="bg1"/>
          </a:solidFill>
          <a:ln w="12700">
            <a:noFill/>
            <a:miter lim="400000"/>
          </a:ln>
          <a:extLst>
            <a:ext uri="{C572A759-6A51-4108-AA02-DFA0A04FC94B}">
              <ma14:wrappingTextBoxFlag xmlns="" xmlns:ma14="http://schemas.microsoft.com/office/mac/drawingml/2011/main" val="1"/>
            </a:ext>
          </a:extLst>
        </p:spPr>
        <p:txBody>
          <a:bodyPr wrap="square" lIns="50797" tIns="50797" rIns="50797" bIns="50797" anchor="ctr" anchorCtr="0">
            <a:spAutoFit/>
          </a:bodyPr>
          <a:lstStyle>
            <a:lvl1pPr>
              <a:defRPr sz="1100"/>
            </a:lvl1pPr>
          </a:lstStyle>
          <a:p>
            <a:r>
              <a:rPr lang="da-DK" sz="1400" dirty="0"/>
              <a:t>Undervejs  forløbet får Jannie beskeder i appens ”min </a:t>
            </a:r>
            <a:r>
              <a:rPr lang="da-DK" sz="1400" dirty="0" err="1"/>
              <a:t>graviditets”-del</a:t>
            </a:r>
            <a:r>
              <a:rPr lang="da-DK" sz="1400" dirty="0"/>
              <a:t> om, hvad der sker med fosteret, kvinden og familien i denne del af graviditeten, både i forhold til det fysiske, i forhold til følelser, det familiemæssige og det sociale.</a:t>
            </a:r>
          </a:p>
          <a:p>
            <a:r>
              <a:rPr lang="da-DK" sz="1400" dirty="0"/>
              <a:t>Selvom hun har været gravid før, synes hun, det er dejligt at kunne spejle sig selv i disse små artikler og videoer.</a:t>
            </a:r>
          </a:p>
        </p:txBody>
      </p:sp>
      <p:cxnSp>
        <p:nvCxnSpPr>
          <p:cNvPr id="52" name="Straight Connector 51">
            <a:extLst>
              <a:ext uri="{FF2B5EF4-FFF2-40B4-BE49-F238E27FC236}">
                <a16:creationId xmlns:a16="http://schemas.microsoft.com/office/drawing/2014/main" id="{C9706716-3F19-4FD1-B0AD-0FFA9285F056}"/>
              </a:ext>
            </a:extLst>
          </p:cNvPr>
          <p:cNvCxnSpPr>
            <a:cxnSpLocks/>
          </p:cNvCxnSpPr>
          <p:nvPr/>
        </p:nvCxnSpPr>
        <p:spPr>
          <a:xfrm>
            <a:off x="9701025" y="2588881"/>
            <a:ext cx="0" cy="7467588"/>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5B1F4842-1825-4775-B6B8-439E59BEE10D}"/>
              </a:ext>
            </a:extLst>
          </p:cNvPr>
          <p:cNvCxnSpPr>
            <a:cxnSpLocks/>
          </p:cNvCxnSpPr>
          <p:nvPr/>
        </p:nvCxnSpPr>
        <p:spPr>
          <a:xfrm>
            <a:off x="1960797" y="1420584"/>
            <a:ext cx="2284632" cy="0"/>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Shape 556">
            <a:extLst>
              <a:ext uri="{FF2B5EF4-FFF2-40B4-BE49-F238E27FC236}">
                <a16:creationId xmlns:a16="http://schemas.microsoft.com/office/drawing/2014/main" id="{DA3138D2-A154-428A-93BA-02C2EEEB7A63}"/>
              </a:ext>
            </a:extLst>
          </p:cNvPr>
          <p:cNvSpPr/>
          <p:nvPr/>
        </p:nvSpPr>
        <p:spPr>
          <a:xfrm>
            <a:off x="409942" y="709020"/>
            <a:ext cx="2099381" cy="310335"/>
          </a:xfrm>
          <a:prstGeom prst="rect">
            <a:avLst/>
          </a:prstGeom>
          <a:ln w="12700">
            <a:noFill/>
            <a:miter lim="400000"/>
          </a:ln>
          <a:extLst>
            <a:ext uri="{C572A759-6A51-4108-AA02-DFA0A04FC94B}">
              <ma14:wrappingTextBoxFlag xmlns="" xmlns:ma14="http://schemas.microsoft.com/office/mac/drawingml/2011/main" val="1"/>
            </a:ext>
          </a:extLst>
        </p:spPr>
        <p:txBody>
          <a:bodyPr wrap="square" lIns="50797" tIns="50797" rIns="50797" bIns="50797" anchor="t" anchorCtr="0">
            <a:spAutoFit/>
          </a:bodyPr>
          <a:lstStyle>
            <a:lvl1pPr>
              <a:defRPr sz="1100"/>
            </a:lvl1pPr>
          </a:lstStyle>
          <a:p>
            <a:pPr algn="l"/>
            <a:r>
              <a:rPr lang="da-DK" sz="1350" b="1">
                <a:solidFill>
                  <a:schemeClr val="tx2">
                    <a:lumMod val="50000"/>
                  </a:schemeClr>
                </a:solidFill>
              </a:rPr>
              <a:t>Gravide</a:t>
            </a:r>
            <a:endParaRPr lang="da-DK" sz="1350" b="1" dirty="0">
              <a:solidFill>
                <a:schemeClr val="tx2">
                  <a:lumMod val="50000"/>
                </a:schemeClr>
              </a:solidFill>
            </a:endParaRPr>
          </a:p>
        </p:txBody>
      </p:sp>
      <p:sp>
        <p:nvSpPr>
          <p:cNvPr id="11" name="Shape 556">
            <a:extLst>
              <a:ext uri="{FF2B5EF4-FFF2-40B4-BE49-F238E27FC236}">
                <a16:creationId xmlns:a16="http://schemas.microsoft.com/office/drawing/2014/main" id="{AA39C2B3-120D-47DE-9B12-1EA135D70DD9}"/>
              </a:ext>
            </a:extLst>
          </p:cNvPr>
          <p:cNvSpPr/>
          <p:nvPr/>
        </p:nvSpPr>
        <p:spPr>
          <a:xfrm>
            <a:off x="409942" y="2790049"/>
            <a:ext cx="2099381" cy="310335"/>
          </a:xfrm>
          <a:prstGeom prst="rect">
            <a:avLst/>
          </a:prstGeom>
          <a:ln w="12700">
            <a:noFill/>
            <a:miter lim="400000"/>
          </a:ln>
          <a:extLst>
            <a:ext uri="{C572A759-6A51-4108-AA02-DFA0A04FC94B}">
              <ma14:wrappingTextBoxFlag xmlns="" xmlns:ma14="http://schemas.microsoft.com/office/mac/drawingml/2011/main" val="1"/>
            </a:ext>
          </a:extLst>
        </p:spPr>
        <p:txBody>
          <a:bodyPr wrap="square" lIns="50797" tIns="50797" rIns="50797" bIns="50797" anchor="t" anchorCtr="0">
            <a:spAutoFit/>
          </a:bodyPr>
          <a:lstStyle>
            <a:lvl1pPr>
              <a:defRPr sz="1100"/>
            </a:lvl1pPr>
          </a:lstStyle>
          <a:p>
            <a:pPr algn="l"/>
            <a:r>
              <a:rPr lang="da-DK" sz="1350" b="1">
                <a:solidFill>
                  <a:schemeClr val="tx2">
                    <a:lumMod val="50000"/>
                  </a:schemeClr>
                </a:solidFill>
              </a:rPr>
              <a:t>Praktiserende læge</a:t>
            </a:r>
            <a:endParaRPr lang="da-DK" sz="1350" b="1" dirty="0">
              <a:solidFill>
                <a:schemeClr val="tx2">
                  <a:lumMod val="50000"/>
                </a:schemeClr>
              </a:solidFill>
            </a:endParaRPr>
          </a:p>
        </p:txBody>
      </p:sp>
      <p:sp>
        <p:nvSpPr>
          <p:cNvPr id="12" name="Shape 556">
            <a:extLst>
              <a:ext uri="{FF2B5EF4-FFF2-40B4-BE49-F238E27FC236}">
                <a16:creationId xmlns:a16="http://schemas.microsoft.com/office/drawing/2014/main" id="{22EEDAA7-ADC6-4703-B375-C3F50A4AC567}"/>
              </a:ext>
            </a:extLst>
          </p:cNvPr>
          <p:cNvSpPr/>
          <p:nvPr/>
        </p:nvSpPr>
        <p:spPr>
          <a:xfrm>
            <a:off x="409941" y="4543486"/>
            <a:ext cx="2099381" cy="310335"/>
          </a:xfrm>
          <a:prstGeom prst="rect">
            <a:avLst/>
          </a:prstGeom>
          <a:ln w="12700">
            <a:noFill/>
            <a:miter lim="400000"/>
          </a:ln>
          <a:extLst>
            <a:ext uri="{C572A759-6A51-4108-AA02-DFA0A04FC94B}">
              <ma14:wrappingTextBoxFlag xmlns="" xmlns:ma14="http://schemas.microsoft.com/office/mac/drawingml/2011/main" val="1"/>
            </a:ext>
          </a:extLst>
        </p:spPr>
        <p:txBody>
          <a:bodyPr wrap="square" lIns="50797" tIns="50797" rIns="50797" bIns="50797" anchor="t" anchorCtr="0">
            <a:spAutoFit/>
          </a:bodyPr>
          <a:lstStyle>
            <a:lvl1pPr>
              <a:defRPr sz="1100"/>
            </a:lvl1pPr>
          </a:lstStyle>
          <a:p>
            <a:pPr algn="l"/>
            <a:r>
              <a:rPr lang="da-DK" sz="1350" b="1" dirty="0" err="1">
                <a:solidFill>
                  <a:schemeClr val="tx2">
                    <a:lumMod val="50000"/>
                  </a:schemeClr>
                </a:solidFill>
              </a:rPr>
              <a:t>Obstertrikker</a:t>
            </a:r>
            <a:endParaRPr lang="da-DK" sz="1350" b="1" dirty="0">
              <a:solidFill>
                <a:schemeClr val="tx2">
                  <a:lumMod val="50000"/>
                </a:schemeClr>
              </a:solidFill>
            </a:endParaRPr>
          </a:p>
        </p:txBody>
      </p:sp>
      <p:sp>
        <p:nvSpPr>
          <p:cNvPr id="13" name="Shape 556">
            <a:extLst>
              <a:ext uri="{FF2B5EF4-FFF2-40B4-BE49-F238E27FC236}">
                <a16:creationId xmlns:a16="http://schemas.microsoft.com/office/drawing/2014/main" id="{9F9EFD2A-2E19-4EDC-A365-BC72A92C5DA0}"/>
              </a:ext>
            </a:extLst>
          </p:cNvPr>
          <p:cNvSpPr/>
          <p:nvPr/>
        </p:nvSpPr>
        <p:spPr>
          <a:xfrm>
            <a:off x="409940" y="6357698"/>
            <a:ext cx="2099381" cy="310335"/>
          </a:xfrm>
          <a:prstGeom prst="rect">
            <a:avLst/>
          </a:prstGeom>
          <a:ln w="12700">
            <a:noFill/>
            <a:miter lim="400000"/>
          </a:ln>
          <a:extLst>
            <a:ext uri="{C572A759-6A51-4108-AA02-DFA0A04FC94B}">
              <ma14:wrappingTextBoxFlag xmlns="" xmlns:ma14="http://schemas.microsoft.com/office/mac/drawingml/2011/main" val="1"/>
            </a:ext>
          </a:extLst>
        </p:spPr>
        <p:txBody>
          <a:bodyPr wrap="square" lIns="50797" tIns="50797" rIns="50797" bIns="50797" anchor="t" anchorCtr="0">
            <a:spAutoFit/>
          </a:bodyPr>
          <a:lstStyle>
            <a:lvl1pPr>
              <a:defRPr sz="1100"/>
            </a:lvl1pPr>
          </a:lstStyle>
          <a:p>
            <a:pPr algn="l"/>
            <a:r>
              <a:rPr lang="da-DK" sz="1350" b="1">
                <a:solidFill>
                  <a:schemeClr val="tx2">
                    <a:lumMod val="50000"/>
                  </a:schemeClr>
                </a:solidFill>
              </a:rPr>
              <a:t>Jordemoder</a:t>
            </a:r>
            <a:endParaRPr lang="da-DK" sz="1350" b="1" dirty="0">
              <a:solidFill>
                <a:schemeClr val="tx2">
                  <a:lumMod val="50000"/>
                </a:schemeClr>
              </a:solidFill>
            </a:endParaRPr>
          </a:p>
        </p:txBody>
      </p:sp>
      <p:sp>
        <p:nvSpPr>
          <p:cNvPr id="14" name="Shape 556">
            <a:extLst>
              <a:ext uri="{FF2B5EF4-FFF2-40B4-BE49-F238E27FC236}">
                <a16:creationId xmlns:a16="http://schemas.microsoft.com/office/drawing/2014/main" id="{8B81140C-1C83-4A43-ACB5-5A7BD0258187}"/>
              </a:ext>
            </a:extLst>
          </p:cNvPr>
          <p:cNvSpPr/>
          <p:nvPr/>
        </p:nvSpPr>
        <p:spPr>
          <a:xfrm>
            <a:off x="409939" y="8157404"/>
            <a:ext cx="2099381" cy="310335"/>
          </a:xfrm>
          <a:prstGeom prst="rect">
            <a:avLst/>
          </a:prstGeom>
          <a:ln w="12700">
            <a:noFill/>
            <a:miter lim="400000"/>
          </a:ln>
          <a:extLst>
            <a:ext uri="{C572A759-6A51-4108-AA02-DFA0A04FC94B}">
              <ma14:wrappingTextBoxFlag xmlns="" xmlns:ma14="http://schemas.microsoft.com/office/mac/drawingml/2011/main" val="1"/>
            </a:ext>
          </a:extLst>
        </p:spPr>
        <p:txBody>
          <a:bodyPr wrap="square" lIns="50797" tIns="50797" rIns="50797" bIns="50797" anchor="t" anchorCtr="0">
            <a:spAutoFit/>
          </a:bodyPr>
          <a:lstStyle>
            <a:lvl1pPr>
              <a:defRPr sz="1100"/>
            </a:lvl1pPr>
          </a:lstStyle>
          <a:p>
            <a:pPr algn="l"/>
            <a:r>
              <a:rPr lang="da-DK" sz="1350" b="1">
                <a:solidFill>
                  <a:schemeClr val="tx2">
                    <a:lumMod val="50000"/>
                  </a:schemeClr>
                </a:solidFill>
              </a:rPr>
              <a:t>Ultralyd</a:t>
            </a:r>
            <a:endParaRPr lang="da-DK" sz="1350" b="1" dirty="0">
              <a:solidFill>
                <a:schemeClr val="tx2">
                  <a:lumMod val="50000"/>
                </a:schemeClr>
              </a:solidFill>
            </a:endParaRPr>
          </a:p>
        </p:txBody>
      </p:sp>
      <p:sp>
        <p:nvSpPr>
          <p:cNvPr id="15" name="Shape 556">
            <a:extLst>
              <a:ext uri="{FF2B5EF4-FFF2-40B4-BE49-F238E27FC236}">
                <a16:creationId xmlns:a16="http://schemas.microsoft.com/office/drawing/2014/main" id="{62C49D03-451A-4A65-B39C-AA024B1DCAE0}"/>
              </a:ext>
            </a:extLst>
          </p:cNvPr>
          <p:cNvSpPr/>
          <p:nvPr/>
        </p:nvSpPr>
        <p:spPr>
          <a:xfrm>
            <a:off x="409939" y="9945003"/>
            <a:ext cx="2099381" cy="310335"/>
          </a:xfrm>
          <a:prstGeom prst="rect">
            <a:avLst/>
          </a:prstGeom>
          <a:ln w="12700">
            <a:noFill/>
            <a:miter lim="400000"/>
          </a:ln>
          <a:extLst>
            <a:ext uri="{C572A759-6A51-4108-AA02-DFA0A04FC94B}">
              <ma14:wrappingTextBoxFlag xmlns="" xmlns:ma14="http://schemas.microsoft.com/office/mac/drawingml/2011/main" val="1"/>
            </a:ext>
          </a:extLst>
        </p:spPr>
        <p:txBody>
          <a:bodyPr wrap="square" lIns="50797" tIns="50797" rIns="50797" bIns="50797" anchor="t" anchorCtr="0">
            <a:spAutoFit/>
          </a:bodyPr>
          <a:lstStyle>
            <a:lvl1pPr>
              <a:defRPr sz="1100"/>
            </a:lvl1pPr>
          </a:lstStyle>
          <a:p>
            <a:pPr algn="l"/>
            <a:r>
              <a:rPr lang="da-DK" sz="1350" b="1">
                <a:solidFill>
                  <a:schemeClr val="tx2">
                    <a:lumMod val="50000"/>
                  </a:schemeClr>
                </a:solidFill>
              </a:rPr>
              <a:t>Kommunal sundhedspeje</a:t>
            </a:r>
            <a:endParaRPr lang="da-DK" sz="1350" b="1" dirty="0">
              <a:solidFill>
                <a:schemeClr val="tx2">
                  <a:lumMod val="50000"/>
                </a:schemeClr>
              </a:solidFill>
            </a:endParaRPr>
          </a:p>
        </p:txBody>
      </p:sp>
      <p:sp>
        <p:nvSpPr>
          <p:cNvPr id="16" name="Shape 556">
            <a:extLst>
              <a:ext uri="{FF2B5EF4-FFF2-40B4-BE49-F238E27FC236}">
                <a16:creationId xmlns:a16="http://schemas.microsoft.com/office/drawing/2014/main" id="{91CF87C4-551A-4233-BEE0-1C3C409928BC}"/>
              </a:ext>
            </a:extLst>
          </p:cNvPr>
          <p:cNvSpPr/>
          <p:nvPr/>
        </p:nvSpPr>
        <p:spPr>
          <a:xfrm>
            <a:off x="414844" y="11692077"/>
            <a:ext cx="2099381" cy="310335"/>
          </a:xfrm>
          <a:prstGeom prst="rect">
            <a:avLst/>
          </a:prstGeom>
          <a:ln w="12700">
            <a:noFill/>
            <a:miter lim="400000"/>
          </a:ln>
          <a:extLst>
            <a:ext uri="{C572A759-6A51-4108-AA02-DFA0A04FC94B}">
              <ma14:wrappingTextBoxFlag xmlns="" xmlns:ma14="http://schemas.microsoft.com/office/mac/drawingml/2011/main" val="1"/>
            </a:ext>
          </a:extLst>
        </p:spPr>
        <p:txBody>
          <a:bodyPr wrap="square" lIns="50797" tIns="50797" rIns="50797" bIns="50797" anchor="t" anchorCtr="0">
            <a:spAutoFit/>
          </a:bodyPr>
          <a:lstStyle>
            <a:lvl1pPr>
              <a:defRPr sz="1100"/>
            </a:lvl1pPr>
          </a:lstStyle>
          <a:p>
            <a:pPr algn="l"/>
            <a:r>
              <a:rPr lang="da-DK" sz="1350" b="1">
                <a:solidFill>
                  <a:schemeClr val="tx2">
                    <a:lumMod val="50000"/>
                  </a:schemeClr>
                </a:solidFill>
              </a:rPr>
              <a:t>Privat scanningsklinik</a:t>
            </a:r>
            <a:endParaRPr lang="da-DK" sz="1350" b="1" dirty="0">
              <a:solidFill>
                <a:schemeClr val="tx2">
                  <a:lumMod val="50000"/>
                </a:schemeClr>
              </a:solidFill>
            </a:endParaRPr>
          </a:p>
        </p:txBody>
      </p:sp>
      <p:cxnSp>
        <p:nvCxnSpPr>
          <p:cNvPr id="19" name="Straight Connector 18">
            <a:extLst>
              <a:ext uri="{FF2B5EF4-FFF2-40B4-BE49-F238E27FC236}">
                <a16:creationId xmlns:a16="http://schemas.microsoft.com/office/drawing/2014/main" id="{ABA7AC47-DC62-438D-B983-4346FA117738}"/>
              </a:ext>
            </a:extLst>
          </p:cNvPr>
          <p:cNvCxnSpPr>
            <a:cxnSpLocks/>
          </p:cNvCxnSpPr>
          <p:nvPr/>
        </p:nvCxnSpPr>
        <p:spPr>
          <a:xfrm>
            <a:off x="409946" y="2670187"/>
            <a:ext cx="232189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4066B0A-704C-43F2-8FFD-21296BCCF818}"/>
              </a:ext>
            </a:extLst>
          </p:cNvPr>
          <p:cNvCxnSpPr>
            <a:cxnSpLocks/>
          </p:cNvCxnSpPr>
          <p:nvPr/>
        </p:nvCxnSpPr>
        <p:spPr>
          <a:xfrm>
            <a:off x="409946" y="4469893"/>
            <a:ext cx="232189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C56A5F3-496E-4E09-8B58-DFB81428F722}"/>
              </a:ext>
            </a:extLst>
          </p:cNvPr>
          <p:cNvCxnSpPr>
            <a:cxnSpLocks/>
          </p:cNvCxnSpPr>
          <p:nvPr/>
        </p:nvCxnSpPr>
        <p:spPr>
          <a:xfrm>
            <a:off x="409946" y="6269599"/>
            <a:ext cx="232189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217A82C-E311-4907-B892-66A654EB2269}"/>
              </a:ext>
            </a:extLst>
          </p:cNvPr>
          <p:cNvCxnSpPr>
            <a:cxnSpLocks/>
          </p:cNvCxnSpPr>
          <p:nvPr/>
        </p:nvCxnSpPr>
        <p:spPr>
          <a:xfrm>
            <a:off x="409946" y="8069305"/>
            <a:ext cx="232189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7B0744E-340B-47E0-BD3F-70124F869C7A}"/>
              </a:ext>
            </a:extLst>
          </p:cNvPr>
          <p:cNvCxnSpPr>
            <a:cxnSpLocks/>
          </p:cNvCxnSpPr>
          <p:nvPr/>
        </p:nvCxnSpPr>
        <p:spPr>
          <a:xfrm>
            <a:off x="409946" y="9869011"/>
            <a:ext cx="232189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1E6F7FC-267B-40A5-9F03-22C9B2088481}"/>
              </a:ext>
            </a:extLst>
          </p:cNvPr>
          <p:cNvCxnSpPr>
            <a:cxnSpLocks/>
          </p:cNvCxnSpPr>
          <p:nvPr/>
        </p:nvCxnSpPr>
        <p:spPr>
          <a:xfrm>
            <a:off x="409946" y="11668715"/>
            <a:ext cx="23218981" cy="0"/>
          </a:xfrm>
          <a:prstGeom prst="line">
            <a:avLst/>
          </a:prstGeom>
        </p:spPr>
        <p:style>
          <a:lnRef idx="1">
            <a:schemeClr val="accent1"/>
          </a:lnRef>
          <a:fillRef idx="0">
            <a:schemeClr val="accent1"/>
          </a:fillRef>
          <a:effectRef idx="0">
            <a:schemeClr val="accent1"/>
          </a:effectRef>
          <a:fontRef idx="minor">
            <a:schemeClr val="tx1"/>
          </a:fontRef>
        </p:style>
      </p:cxnSp>
      <p:sp>
        <p:nvSpPr>
          <p:cNvPr id="40" name="Shape 556">
            <a:extLst>
              <a:ext uri="{FF2B5EF4-FFF2-40B4-BE49-F238E27FC236}">
                <a16:creationId xmlns:a16="http://schemas.microsoft.com/office/drawing/2014/main" id="{11F1EA9C-EE68-46E4-BB98-ECEC9157E777}"/>
              </a:ext>
            </a:extLst>
          </p:cNvPr>
          <p:cNvSpPr/>
          <p:nvPr/>
        </p:nvSpPr>
        <p:spPr>
          <a:xfrm>
            <a:off x="8773761" y="89290"/>
            <a:ext cx="3037474" cy="2595576"/>
          </a:xfrm>
          <a:prstGeom prst="rect">
            <a:avLst/>
          </a:prstGeom>
          <a:solidFill>
            <a:schemeClr val="bg1"/>
          </a:solidFill>
          <a:ln w="12700">
            <a:noFill/>
            <a:miter lim="400000"/>
          </a:ln>
          <a:extLst>
            <a:ext uri="{C572A759-6A51-4108-AA02-DFA0A04FC94B}">
              <ma14:wrappingTextBoxFlag xmlns="" xmlns:ma14="http://schemas.microsoft.com/office/mac/drawingml/2011/main" val="1"/>
            </a:ext>
          </a:extLst>
        </p:spPr>
        <p:txBody>
          <a:bodyPr wrap="square" lIns="50797" tIns="50797" rIns="50797" bIns="50797" anchor="ctr" anchorCtr="0">
            <a:spAutoFit/>
          </a:bodyPr>
          <a:lstStyle>
            <a:lvl1pPr>
              <a:defRPr sz="1100"/>
            </a:lvl1pPr>
          </a:lstStyle>
          <a:p>
            <a:r>
              <a:rPr lang="da-DK" sz="1350" dirty="0"/>
              <a:t>8 uger før terminen får Jannie en reminder i appen om, at sundhedsplejersken kommer på besøg senere på ugen. Jannie går ind på aktiviteten og læser om, hvad der foregår ved sådan et besøg. Hun går fra aktiviteten ind og læser videre i graviditets-håndbogen.  Hun er i tvivl, om der er noget, hun selv skal forberede til besøget. Hun bruger derfor besked-knappen på aktiviteten til at sende et spørgsmål om dette til sundhedsplejen.</a:t>
            </a:r>
          </a:p>
        </p:txBody>
      </p:sp>
      <p:cxnSp>
        <p:nvCxnSpPr>
          <p:cNvPr id="21" name="Straight Connector 20">
            <a:extLst>
              <a:ext uri="{FF2B5EF4-FFF2-40B4-BE49-F238E27FC236}">
                <a16:creationId xmlns:a16="http://schemas.microsoft.com/office/drawing/2014/main" id="{805FE3BD-A4F3-4DB4-B24E-1F9C89F6495D}"/>
              </a:ext>
            </a:extLst>
          </p:cNvPr>
          <p:cNvCxnSpPr>
            <a:cxnSpLocks/>
          </p:cNvCxnSpPr>
          <p:nvPr/>
        </p:nvCxnSpPr>
        <p:spPr>
          <a:xfrm>
            <a:off x="11844484" y="1420584"/>
            <a:ext cx="349904" cy="0"/>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B1AD75B4-47A7-48D8-8F06-C97D4C43A86A}"/>
              </a:ext>
            </a:extLst>
          </p:cNvPr>
          <p:cNvSpPr/>
          <p:nvPr/>
        </p:nvSpPr>
        <p:spPr>
          <a:xfrm>
            <a:off x="6099175" y="5637937"/>
            <a:ext cx="12198350" cy="523220"/>
          </a:xfrm>
          <a:prstGeom prst="rect">
            <a:avLst/>
          </a:prstGeom>
        </p:spPr>
        <p:txBody>
          <a:bodyPr>
            <a:spAutoFit/>
          </a:bodyPr>
          <a:lstStyle/>
          <a:p>
            <a:pPr lvl="0"/>
            <a:endParaRPr lang="da-DK" sz="2800" dirty="0">
              <a:solidFill>
                <a:srgbClr val="000000"/>
              </a:solidFill>
              <a:latin typeface="Calibri" panose="020F0502020204030204" pitchFamily="34" charset="0"/>
              <a:ea typeface="Calibri" panose="020F0502020204030204" pitchFamily="34" charset="0"/>
            </a:endParaRPr>
          </a:p>
        </p:txBody>
      </p:sp>
      <p:sp>
        <p:nvSpPr>
          <p:cNvPr id="22" name="Shape 556">
            <a:extLst>
              <a:ext uri="{FF2B5EF4-FFF2-40B4-BE49-F238E27FC236}">
                <a16:creationId xmlns:a16="http://schemas.microsoft.com/office/drawing/2014/main" id="{1F62441E-EA47-4152-9E8A-628B8DDFA2B9}"/>
              </a:ext>
            </a:extLst>
          </p:cNvPr>
          <p:cNvSpPr/>
          <p:nvPr/>
        </p:nvSpPr>
        <p:spPr>
          <a:xfrm>
            <a:off x="2230259" y="166765"/>
            <a:ext cx="2900561" cy="2387827"/>
          </a:xfrm>
          <a:prstGeom prst="rect">
            <a:avLst/>
          </a:prstGeom>
          <a:solidFill>
            <a:schemeClr val="bg1"/>
          </a:solidFill>
          <a:ln w="12700">
            <a:noFill/>
            <a:miter lim="400000"/>
          </a:ln>
          <a:extLst>
            <a:ext uri="{C572A759-6A51-4108-AA02-DFA0A04FC94B}">
              <ma14:wrappingTextBoxFlag xmlns="" xmlns:ma14="http://schemas.microsoft.com/office/mac/drawingml/2011/main" val="1"/>
            </a:ext>
          </a:extLst>
        </p:spPr>
        <p:txBody>
          <a:bodyPr wrap="square" lIns="50797" tIns="50797" rIns="50797" bIns="50797" anchor="ctr" anchorCtr="0">
            <a:spAutoFit/>
          </a:bodyPr>
          <a:lstStyle>
            <a:lvl1pPr>
              <a:defRPr sz="1100"/>
            </a:lvl1pPr>
          </a:lstStyle>
          <a:p>
            <a:r>
              <a:rPr lang="da-DK" sz="1350" dirty="0"/>
              <a:t>Jannie holder nu styr på et videre forløb og sine aftaler i appen. Hun slår op i graviditetshåndbogen, når der er noget, hun er i tvivl om. Hun inviterer Kasper eller sin mor med til aktiviteter, hvor hun ikke vil gå alene. Hun kigger i prøvesvar og journaler, når hun har brug for det og bruger appens besked-funktion til jordemoderen de gange, hun ikke kan finde svar på noget, der er vigtigt for hende.</a:t>
            </a:r>
          </a:p>
        </p:txBody>
      </p:sp>
      <p:cxnSp>
        <p:nvCxnSpPr>
          <p:cNvPr id="24" name="Straight Connector 23">
            <a:extLst>
              <a:ext uri="{FF2B5EF4-FFF2-40B4-BE49-F238E27FC236}">
                <a16:creationId xmlns:a16="http://schemas.microsoft.com/office/drawing/2014/main" id="{7CD55E8A-5932-4195-95D9-E03F0395263A}"/>
              </a:ext>
            </a:extLst>
          </p:cNvPr>
          <p:cNvCxnSpPr>
            <a:cxnSpLocks/>
          </p:cNvCxnSpPr>
          <p:nvPr/>
        </p:nvCxnSpPr>
        <p:spPr>
          <a:xfrm flipV="1">
            <a:off x="8128794" y="1397647"/>
            <a:ext cx="565263" cy="22937"/>
          </a:xfrm>
          <a:prstGeom prst="line">
            <a:avLst/>
          </a:prstGeom>
          <a:ln w="63500">
            <a:prstDash val="sysDot"/>
            <a:tailEnd type="triangle"/>
          </a:ln>
        </p:spPr>
        <p:style>
          <a:lnRef idx="1">
            <a:schemeClr val="accent1"/>
          </a:lnRef>
          <a:fillRef idx="0">
            <a:schemeClr val="accent1"/>
          </a:fillRef>
          <a:effectRef idx="0">
            <a:schemeClr val="accent1"/>
          </a:effectRef>
          <a:fontRef idx="minor">
            <a:schemeClr val="tx1"/>
          </a:fontRef>
        </p:style>
      </p:cxnSp>
      <p:sp>
        <p:nvSpPr>
          <p:cNvPr id="30" name="Shape 556">
            <a:extLst>
              <a:ext uri="{FF2B5EF4-FFF2-40B4-BE49-F238E27FC236}">
                <a16:creationId xmlns:a16="http://schemas.microsoft.com/office/drawing/2014/main" id="{15A59FE3-574A-4687-A3A3-58DCE5278374}"/>
              </a:ext>
            </a:extLst>
          </p:cNvPr>
          <p:cNvSpPr/>
          <p:nvPr/>
        </p:nvSpPr>
        <p:spPr>
          <a:xfrm>
            <a:off x="16978727" y="434164"/>
            <a:ext cx="2545213" cy="2180078"/>
          </a:xfrm>
          <a:prstGeom prst="rect">
            <a:avLst/>
          </a:prstGeom>
          <a:solidFill>
            <a:schemeClr val="bg1"/>
          </a:solidFill>
          <a:ln w="12700">
            <a:noFill/>
            <a:miter lim="400000"/>
          </a:ln>
          <a:extLst>
            <a:ext uri="{C572A759-6A51-4108-AA02-DFA0A04FC94B}">
              <ma14:wrappingTextBoxFlag xmlns="" xmlns:ma14="http://schemas.microsoft.com/office/mac/drawingml/2011/main" val="1"/>
            </a:ext>
          </a:extLst>
        </p:spPr>
        <p:txBody>
          <a:bodyPr wrap="square" lIns="50797" tIns="50797" rIns="50797" bIns="50797" anchor="ctr" anchorCtr="0">
            <a:spAutoFit/>
          </a:bodyPr>
          <a:lstStyle>
            <a:lvl1pPr>
              <a:defRPr sz="1100"/>
            </a:lvl1pPr>
          </a:lstStyle>
          <a:p>
            <a:r>
              <a:rPr lang="da-DK" sz="1350" dirty="0"/>
              <a:t>Jannie føder to dage før terminen. Hun har nogle dage før set, at der er kommet nye aktiviteter i hendes forløb: et hjemmebesøg fra jordemoderen, og det første besøg af sundhedsplejen efter fødslen.</a:t>
            </a:r>
          </a:p>
          <a:p>
            <a:r>
              <a:rPr lang="da-DK" sz="1350" dirty="0"/>
              <a:t>Appen fortsætter med at være hendes væsentligste redskab til overblik og information helt ind til 8 uger efter fødslen.</a:t>
            </a:r>
          </a:p>
        </p:txBody>
      </p:sp>
      <p:cxnSp>
        <p:nvCxnSpPr>
          <p:cNvPr id="31" name="Straight Connector 30">
            <a:extLst>
              <a:ext uri="{FF2B5EF4-FFF2-40B4-BE49-F238E27FC236}">
                <a16:creationId xmlns:a16="http://schemas.microsoft.com/office/drawing/2014/main" id="{61D31304-63D3-467B-989D-FA1127EDCA87}"/>
              </a:ext>
            </a:extLst>
          </p:cNvPr>
          <p:cNvCxnSpPr>
            <a:cxnSpLocks/>
          </p:cNvCxnSpPr>
          <p:nvPr/>
        </p:nvCxnSpPr>
        <p:spPr>
          <a:xfrm>
            <a:off x="16375251" y="1451434"/>
            <a:ext cx="603476" cy="0"/>
          </a:xfrm>
          <a:prstGeom prst="line">
            <a:avLst/>
          </a:prstGeom>
          <a:ln w="63500">
            <a:prstDash val="sysDot"/>
            <a:tailEnd type="triangle"/>
          </a:ln>
        </p:spPr>
        <p:style>
          <a:lnRef idx="1">
            <a:schemeClr val="accent1"/>
          </a:lnRef>
          <a:fillRef idx="0">
            <a:schemeClr val="accent1"/>
          </a:fillRef>
          <a:effectRef idx="0">
            <a:schemeClr val="accent1"/>
          </a:effectRef>
          <a:fontRef idx="minor">
            <a:schemeClr val="tx1"/>
          </a:fontRef>
        </p:style>
      </p:cxnSp>
      <p:sp>
        <p:nvSpPr>
          <p:cNvPr id="32" name="Shape 556">
            <a:extLst>
              <a:ext uri="{FF2B5EF4-FFF2-40B4-BE49-F238E27FC236}">
                <a16:creationId xmlns:a16="http://schemas.microsoft.com/office/drawing/2014/main" id="{C898DE71-0942-49B6-A507-79E6D964EAE5}"/>
              </a:ext>
            </a:extLst>
          </p:cNvPr>
          <p:cNvSpPr/>
          <p:nvPr/>
        </p:nvSpPr>
        <p:spPr>
          <a:xfrm>
            <a:off x="8128794" y="10056469"/>
            <a:ext cx="3359396" cy="1349081"/>
          </a:xfrm>
          <a:prstGeom prst="rect">
            <a:avLst/>
          </a:prstGeom>
          <a:solidFill>
            <a:schemeClr val="bg1"/>
          </a:solidFill>
          <a:ln w="12700">
            <a:noFill/>
            <a:miter lim="400000"/>
          </a:ln>
          <a:extLst>
            <a:ext uri="{C572A759-6A51-4108-AA02-DFA0A04FC94B}">
              <ma14:wrappingTextBoxFlag xmlns="" xmlns:ma14="http://schemas.microsoft.com/office/mac/drawingml/2011/main" val="1"/>
            </a:ext>
          </a:extLst>
        </p:spPr>
        <p:txBody>
          <a:bodyPr wrap="square" lIns="50797" tIns="50797" rIns="50797" bIns="50797" anchor="ctr" anchorCtr="0">
            <a:spAutoFit/>
          </a:bodyPr>
          <a:lstStyle>
            <a:lvl1pPr>
              <a:defRPr sz="1100"/>
            </a:lvl1pPr>
          </a:lstStyle>
          <a:p>
            <a:r>
              <a:rPr lang="da-DK" sz="1350" dirty="0"/>
              <a:t>Sundhedsplejen kan hurtigt danne sig et overblik over Jannie og hendes graviditet og forløb i deres view ind i graviditetsmappen. De svarer Jannie, at der ikke er noget særligt, hun skal forberede, men at det vil være godt, hvis Kasper har mulighed for at være med.</a:t>
            </a:r>
          </a:p>
        </p:txBody>
      </p:sp>
      <p:sp>
        <p:nvSpPr>
          <p:cNvPr id="33" name="Oval 32">
            <a:extLst>
              <a:ext uri="{FF2B5EF4-FFF2-40B4-BE49-F238E27FC236}">
                <a16:creationId xmlns:a16="http://schemas.microsoft.com/office/drawing/2014/main" id="{81FE0DBC-5D56-4CD6-8F43-31C7B42D9FFC}"/>
              </a:ext>
            </a:extLst>
          </p:cNvPr>
          <p:cNvSpPr/>
          <p:nvPr/>
        </p:nvSpPr>
        <p:spPr>
          <a:xfrm>
            <a:off x="390826" y="1147513"/>
            <a:ext cx="1257496" cy="1283358"/>
          </a:xfrm>
          <a:prstGeom prst="ellipse">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34" name="Oval 33">
            <a:extLst>
              <a:ext uri="{FF2B5EF4-FFF2-40B4-BE49-F238E27FC236}">
                <a16:creationId xmlns:a16="http://schemas.microsoft.com/office/drawing/2014/main" id="{70DC4ADB-C737-42BA-BBA1-84F8674B9883}"/>
              </a:ext>
            </a:extLst>
          </p:cNvPr>
          <p:cNvSpPr/>
          <p:nvPr/>
        </p:nvSpPr>
        <p:spPr>
          <a:xfrm>
            <a:off x="390826" y="3074228"/>
            <a:ext cx="1257904" cy="1283774"/>
          </a:xfrm>
          <a:prstGeom prst="ellipse">
            <a:avLst/>
          </a:prstGeom>
          <a:blipFill>
            <a:blip r:embed="rId3"/>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26" name="Shape 556">
            <a:extLst>
              <a:ext uri="{FF2B5EF4-FFF2-40B4-BE49-F238E27FC236}">
                <a16:creationId xmlns:a16="http://schemas.microsoft.com/office/drawing/2014/main" id="{82AB1BA6-68C7-46DB-8538-C100BAD5E924}"/>
              </a:ext>
            </a:extLst>
          </p:cNvPr>
          <p:cNvSpPr/>
          <p:nvPr/>
        </p:nvSpPr>
        <p:spPr>
          <a:xfrm>
            <a:off x="14703936" y="613735"/>
            <a:ext cx="1782251" cy="1556830"/>
          </a:xfrm>
          <a:prstGeom prst="rect">
            <a:avLst/>
          </a:prstGeom>
          <a:solidFill>
            <a:schemeClr val="bg1"/>
          </a:solidFill>
          <a:ln w="12700">
            <a:noFill/>
            <a:miter lim="400000"/>
          </a:ln>
          <a:extLst>
            <a:ext uri="{C572A759-6A51-4108-AA02-DFA0A04FC94B}">
              <ma14:wrappingTextBoxFlag xmlns="" xmlns:ma14="http://schemas.microsoft.com/office/mac/drawingml/2011/main" val="1"/>
            </a:ext>
          </a:extLst>
        </p:spPr>
        <p:txBody>
          <a:bodyPr wrap="square" lIns="50797" tIns="50797" rIns="50797" bIns="50797" anchor="ctr" anchorCtr="0">
            <a:spAutoFit/>
          </a:bodyPr>
          <a:lstStyle>
            <a:lvl1pPr>
              <a:defRPr sz="1100"/>
            </a:lvl1pPr>
          </a:lstStyle>
          <a:p>
            <a:r>
              <a:rPr lang="da-DK" sz="1350" dirty="0"/>
              <a:t>Nogle uger før terminen, får hun i en af disse artikler at vide, at nu skal hun tænke på at have en taske pakket og klar – hvis nu fødslen går i gang.</a:t>
            </a:r>
          </a:p>
        </p:txBody>
      </p:sp>
      <p:sp>
        <p:nvSpPr>
          <p:cNvPr id="35" name="Oval 34">
            <a:extLst>
              <a:ext uri="{FF2B5EF4-FFF2-40B4-BE49-F238E27FC236}">
                <a16:creationId xmlns:a16="http://schemas.microsoft.com/office/drawing/2014/main" id="{44B5E6F0-BC85-4A4C-83D7-088F94C6DF46}"/>
              </a:ext>
            </a:extLst>
          </p:cNvPr>
          <p:cNvSpPr/>
          <p:nvPr/>
        </p:nvSpPr>
        <p:spPr>
          <a:xfrm>
            <a:off x="390826" y="4859346"/>
            <a:ext cx="1257496" cy="1283358"/>
          </a:xfrm>
          <a:prstGeom prst="ellipse">
            <a:avLst/>
          </a:prstGeom>
          <a:blipFill>
            <a:blip r:embed="rId4"/>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6" name="Oval 35">
            <a:extLst>
              <a:ext uri="{FF2B5EF4-FFF2-40B4-BE49-F238E27FC236}">
                <a16:creationId xmlns:a16="http://schemas.microsoft.com/office/drawing/2014/main" id="{778F5B76-3178-4833-AC3C-80442E578391}"/>
              </a:ext>
            </a:extLst>
          </p:cNvPr>
          <p:cNvSpPr/>
          <p:nvPr/>
        </p:nvSpPr>
        <p:spPr>
          <a:xfrm>
            <a:off x="390826" y="6658635"/>
            <a:ext cx="1257904" cy="1283774"/>
          </a:xfrm>
          <a:prstGeom prst="ellipse">
            <a:avLst/>
          </a:prstGeom>
          <a:blipFill>
            <a:blip r:embed="rId5"/>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37" name="Oval 36">
            <a:extLst>
              <a:ext uri="{FF2B5EF4-FFF2-40B4-BE49-F238E27FC236}">
                <a16:creationId xmlns:a16="http://schemas.microsoft.com/office/drawing/2014/main" id="{D8D9D03F-783F-4AC8-AC2F-39C816B1FD99}"/>
              </a:ext>
            </a:extLst>
          </p:cNvPr>
          <p:cNvSpPr/>
          <p:nvPr/>
        </p:nvSpPr>
        <p:spPr>
          <a:xfrm>
            <a:off x="390826" y="8431631"/>
            <a:ext cx="1257904" cy="1283774"/>
          </a:xfrm>
          <a:prstGeom prst="ellipse">
            <a:avLst/>
          </a:prstGeom>
          <a:blipFill>
            <a:blip r:embed="rId6"/>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38" name="Oval 37">
            <a:extLst>
              <a:ext uri="{FF2B5EF4-FFF2-40B4-BE49-F238E27FC236}">
                <a16:creationId xmlns:a16="http://schemas.microsoft.com/office/drawing/2014/main" id="{A7D7471E-E234-4E49-A4FB-A9F2CC5671AA}"/>
              </a:ext>
            </a:extLst>
          </p:cNvPr>
          <p:cNvSpPr/>
          <p:nvPr/>
        </p:nvSpPr>
        <p:spPr>
          <a:xfrm>
            <a:off x="390826" y="10217096"/>
            <a:ext cx="1257904" cy="1283774"/>
          </a:xfrm>
          <a:prstGeom prst="ellipse">
            <a:avLst/>
          </a:prstGeom>
          <a:blipFill>
            <a:blip r:embed="rId7"/>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39" name="Oval 38">
            <a:extLst>
              <a:ext uri="{FF2B5EF4-FFF2-40B4-BE49-F238E27FC236}">
                <a16:creationId xmlns:a16="http://schemas.microsoft.com/office/drawing/2014/main" id="{C9DFFAE2-611E-44EA-86D3-623F900E6E3B}"/>
              </a:ext>
            </a:extLst>
          </p:cNvPr>
          <p:cNvSpPr/>
          <p:nvPr/>
        </p:nvSpPr>
        <p:spPr>
          <a:xfrm>
            <a:off x="390826" y="11968438"/>
            <a:ext cx="1257904" cy="1283774"/>
          </a:xfrm>
          <a:prstGeom prst="ellipse">
            <a:avLst/>
          </a:prstGeom>
          <a:blipFill>
            <a:blip r:embed="rId8"/>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41" name="Shape 556">
            <a:extLst>
              <a:ext uri="{FF2B5EF4-FFF2-40B4-BE49-F238E27FC236}">
                <a16:creationId xmlns:a16="http://schemas.microsoft.com/office/drawing/2014/main" id="{0F2ECCBE-FD36-48BD-BACC-75190630C77D}"/>
              </a:ext>
            </a:extLst>
          </p:cNvPr>
          <p:cNvSpPr/>
          <p:nvPr/>
        </p:nvSpPr>
        <p:spPr>
          <a:xfrm>
            <a:off x="12212516" y="381667"/>
            <a:ext cx="2099381" cy="2180078"/>
          </a:xfrm>
          <a:prstGeom prst="rect">
            <a:avLst/>
          </a:prstGeom>
          <a:solidFill>
            <a:schemeClr val="bg1"/>
          </a:solidFill>
          <a:ln w="12700">
            <a:noFill/>
            <a:miter lim="400000"/>
          </a:ln>
          <a:extLst>
            <a:ext uri="{C572A759-6A51-4108-AA02-DFA0A04FC94B}">
              <ma14:wrappingTextBoxFlag xmlns="" xmlns:ma14="http://schemas.microsoft.com/office/mac/drawingml/2011/main" val="1"/>
            </a:ext>
          </a:extLst>
        </p:spPr>
        <p:txBody>
          <a:bodyPr wrap="square" lIns="50797" tIns="50797" rIns="50797" bIns="50797" anchor="ctr" anchorCtr="0">
            <a:spAutoFit/>
          </a:bodyPr>
          <a:lstStyle>
            <a:lvl1pPr>
              <a:defRPr sz="1100"/>
            </a:lvl1pPr>
          </a:lstStyle>
          <a:p>
            <a:r>
              <a:rPr lang="da-DK" sz="1350" dirty="0"/>
              <a:t>Ved sundhedsplejens besøg hos Jannie viser sundhedsplejersken Jannie hvor i graviditetshåndbogen, hun kan finde yderligere oplysninger om de ting, de taler om ved besøget. Jannie sætter ”bogmærker” ved artiklerne, så hun let kan finde dem igen.</a:t>
            </a:r>
          </a:p>
        </p:txBody>
      </p:sp>
      <p:cxnSp>
        <p:nvCxnSpPr>
          <p:cNvPr id="43" name="Straight Connector 42">
            <a:extLst>
              <a:ext uri="{FF2B5EF4-FFF2-40B4-BE49-F238E27FC236}">
                <a16:creationId xmlns:a16="http://schemas.microsoft.com/office/drawing/2014/main" id="{19ED8801-8126-47FD-9DD4-9010AD045D6D}"/>
              </a:ext>
            </a:extLst>
          </p:cNvPr>
          <p:cNvCxnSpPr>
            <a:cxnSpLocks/>
          </p:cNvCxnSpPr>
          <p:nvPr/>
        </p:nvCxnSpPr>
        <p:spPr>
          <a:xfrm>
            <a:off x="14304157" y="1420584"/>
            <a:ext cx="349904" cy="0"/>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CFD75C3A-F492-43B8-B443-56C6E228C38F}"/>
              </a:ext>
            </a:extLst>
          </p:cNvPr>
          <p:cNvCxnSpPr>
            <a:cxnSpLocks/>
          </p:cNvCxnSpPr>
          <p:nvPr/>
        </p:nvCxnSpPr>
        <p:spPr>
          <a:xfrm flipV="1">
            <a:off x="4987636" y="1394753"/>
            <a:ext cx="452066" cy="2894"/>
          </a:xfrm>
          <a:prstGeom prst="line">
            <a:avLst/>
          </a:prstGeom>
          <a:ln w="63500">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07D0C9C-A180-4887-B3B8-3C7A150C384B}"/>
              </a:ext>
            </a:extLst>
          </p:cNvPr>
          <p:cNvCxnSpPr>
            <a:cxnSpLocks/>
          </p:cNvCxnSpPr>
          <p:nvPr/>
        </p:nvCxnSpPr>
        <p:spPr>
          <a:xfrm>
            <a:off x="19501658" y="1451434"/>
            <a:ext cx="564697" cy="0"/>
          </a:xfrm>
          <a:prstGeom prst="line">
            <a:avLst/>
          </a:prstGeom>
          <a:ln w="63500">
            <a:prstDash val="sysDot"/>
            <a:tailEnd type="triangle"/>
          </a:ln>
        </p:spPr>
        <p:style>
          <a:lnRef idx="1">
            <a:schemeClr val="accent1"/>
          </a:lnRef>
          <a:fillRef idx="0">
            <a:schemeClr val="accent1"/>
          </a:fillRef>
          <a:effectRef idx="0">
            <a:schemeClr val="accent1"/>
          </a:effectRef>
          <a:fontRef idx="minor">
            <a:schemeClr val="tx1"/>
          </a:fontRef>
        </p:style>
      </p:cxnSp>
      <p:sp>
        <p:nvSpPr>
          <p:cNvPr id="49" name="Shape 556">
            <a:extLst>
              <a:ext uri="{FF2B5EF4-FFF2-40B4-BE49-F238E27FC236}">
                <a16:creationId xmlns:a16="http://schemas.microsoft.com/office/drawing/2014/main" id="{8E87F45B-B74F-4CAB-867D-2010E8F724CF}"/>
              </a:ext>
            </a:extLst>
          </p:cNvPr>
          <p:cNvSpPr/>
          <p:nvPr/>
        </p:nvSpPr>
        <p:spPr>
          <a:xfrm>
            <a:off x="20166105" y="392584"/>
            <a:ext cx="4185992" cy="2180078"/>
          </a:xfrm>
          <a:prstGeom prst="rect">
            <a:avLst/>
          </a:prstGeom>
          <a:solidFill>
            <a:schemeClr val="bg1"/>
          </a:solidFill>
          <a:ln w="12700">
            <a:noFill/>
            <a:miter lim="400000"/>
          </a:ln>
          <a:extLst>
            <a:ext uri="{C572A759-6A51-4108-AA02-DFA0A04FC94B}">
              <ma14:wrappingTextBoxFlag xmlns="" xmlns:ma14="http://schemas.microsoft.com/office/mac/drawingml/2011/main" val="1"/>
            </a:ext>
          </a:extLst>
        </p:spPr>
        <p:txBody>
          <a:bodyPr wrap="square" lIns="50797" tIns="50797" rIns="50797" bIns="50797" anchor="ctr" anchorCtr="0">
            <a:spAutoFit/>
          </a:bodyPr>
          <a:lstStyle>
            <a:lvl1pPr>
              <a:defRPr sz="1100"/>
            </a:lvl1pPr>
          </a:lstStyle>
          <a:p>
            <a:r>
              <a:rPr lang="da-DK" sz="1350" dirty="0"/>
              <a:t>8 uger efter fødslen får Jannie besked om, at hendes Graviditetsapp nu lukker, så der ikke kan skrives/gøres mere i den. I stedet kan hun nu bruge Barselsappen.</a:t>
            </a:r>
          </a:p>
          <a:p>
            <a:r>
              <a:rPr lang="da-DK" sz="1350" dirty="0"/>
              <a:t>Hun kan vælge at overføre relevante dele af oplysningerne fra hendes graviditetsforløb til barselsappen.</a:t>
            </a:r>
          </a:p>
          <a:p>
            <a:r>
              <a:rPr lang="da-DK" sz="1350" dirty="0"/>
              <a:t>Hun kan også lave et udtræk af data fra hendes graviditetsapp i form af et dokument, der beskriver forløbet. Dette dokument er specielt beregnet til, at den gravide, hvis hun ønsker det, kan bruge det som kilde til, hvad hun end ønsker at lave som minde om graviditeten.</a:t>
            </a:r>
          </a:p>
        </p:txBody>
      </p:sp>
    </p:spTree>
    <p:extLst>
      <p:ext uri="{BB962C8B-B14F-4D97-AF65-F5344CB8AC3E}">
        <p14:creationId xmlns:p14="http://schemas.microsoft.com/office/powerpoint/2010/main" val="22228821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2236</TotalTime>
  <Words>2346</Words>
  <Application>Microsoft Office PowerPoint</Application>
  <PresentationFormat>Custom</PresentationFormat>
  <Paragraphs>97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Bilag 12</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Søren Skaarup</dc:creator>
  <cp:lastModifiedBy>Nanna Ørum-Andersen</cp:lastModifiedBy>
  <cp:revision>58</cp:revision>
  <dcterms:created xsi:type="dcterms:W3CDTF">2018-11-01T14:19:21Z</dcterms:created>
  <dcterms:modified xsi:type="dcterms:W3CDTF">2018-12-20T12:44:16Z</dcterms:modified>
</cp:coreProperties>
</file>